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263" r:id="rId2"/>
    <p:sldId id="316" r:id="rId3"/>
    <p:sldId id="318" r:id="rId4"/>
    <p:sldId id="319" r:id="rId5"/>
    <p:sldId id="320" r:id="rId6"/>
    <p:sldId id="321" r:id="rId7"/>
    <p:sldId id="322" r:id="rId8"/>
    <p:sldId id="323" r:id="rId9"/>
    <p:sldId id="324" r:id="rId10"/>
    <p:sldId id="325" r:id="rId11"/>
    <p:sldId id="326" r:id="rId12"/>
    <p:sldId id="327" r:id="rId13"/>
    <p:sldId id="328" r:id="rId14"/>
    <p:sldId id="329" r:id="rId15"/>
  </p:sldIdLst>
  <p:sldSz cx="9144000" cy="6858000" type="screen4x3"/>
  <p:notesSz cx="6858000" cy="9144000"/>
  <p:defaultTextStyle>
    <a:defPPr>
      <a:defRPr lang="fr-FR"/>
    </a:defPPr>
    <a:lvl1pPr marL="0" algn="l" defTabSz="914226" rtl="0" eaLnBrk="1" latinLnBrk="0" hangingPunct="1">
      <a:defRPr sz="1801" kern="1200">
        <a:solidFill>
          <a:schemeClr val="tx1"/>
        </a:solidFill>
        <a:latin typeface="+mn-lt"/>
        <a:ea typeface="+mn-ea"/>
        <a:cs typeface="+mn-cs"/>
      </a:defRPr>
    </a:lvl1pPr>
    <a:lvl2pPr marL="457113" algn="l" defTabSz="914226" rtl="0" eaLnBrk="1" latinLnBrk="0" hangingPunct="1">
      <a:defRPr sz="1801" kern="1200">
        <a:solidFill>
          <a:schemeClr val="tx1"/>
        </a:solidFill>
        <a:latin typeface="+mn-lt"/>
        <a:ea typeface="+mn-ea"/>
        <a:cs typeface="+mn-cs"/>
      </a:defRPr>
    </a:lvl2pPr>
    <a:lvl3pPr marL="914226" algn="l" defTabSz="914226" rtl="0" eaLnBrk="1" latinLnBrk="0" hangingPunct="1">
      <a:defRPr sz="1801" kern="1200">
        <a:solidFill>
          <a:schemeClr val="tx1"/>
        </a:solidFill>
        <a:latin typeface="+mn-lt"/>
        <a:ea typeface="+mn-ea"/>
        <a:cs typeface="+mn-cs"/>
      </a:defRPr>
    </a:lvl3pPr>
    <a:lvl4pPr marL="1371341" algn="l" defTabSz="914226" rtl="0" eaLnBrk="1" latinLnBrk="0" hangingPunct="1">
      <a:defRPr sz="1801" kern="1200">
        <a:solidFill>
          <a:schemeClr val="tx1"/>
        </a:solidFill>
        <a:latin typeface="+mn-lt"/>
        <a:ea typeface="+mn-ea"/>
        <a:cs typeface="+mn-cs"/>
      </a:defRPr>
    </a:lvl4pPr>
    <a:lvl5pPr marL="1828453" algn="l" defTabSz="914226" rtl="0" eaLnBrk="1" latinLnBrk="0" hangingPunct="1">
      <a:defRPr sz="1801" kern="1200">
        <a:solidFill>
          <a:schemeClr val="tx1"/>
        </a:solidFill>
        <a:latin typeface="+mn-lt"/>
        <a:ea typeface="+mn-ea"/>
        <a:cs typeface="+mn-cs"/>
      </a:defRPr>
    </a:lvl5pPr>
    <a:lvl6pPr marL="2285566" algn="l" defTabSz="914226" rtl="0" eaLnBrk="1" latinLnBrk="0" hangingPunct="1">
      <a:defRPr sz="1801" kern="1200">
        <a:solidFill>
          <a:schemeClr val="tx1"/>
        </a:solidFill>
        <a:latin typeface="+mn-lt"/>
        <a:ea typeface="+mn-ea"/>
        <a:cs typeface="+mn-cs"/>
      </a:defRPr>
    </a:lvl6pPr>
    <a:lvl7pPr marL="2742679" algn="l" defTabSz="914226" rtl="0" eaLnBrk="1" latinLnBrk="0" hangingPunct="1">
      <a:defRPr sz="1801" kern="1200">
        <a:solidFill>
          <a:schemeClr val="tx1"/>
        </a:solidFill>
        <a:latin typeface="+mn-lt"/>
        <a:ea typeface="+mn-ea"/>
        <a:cs typeface="+mn-cs"/>
      </a:defRPr>
    </a:lvl7pPr>
    <a:lvl8pPr marL="3199794" algn="l" defTabSz="914226" rtl="0" eaLnBrk="1" latinLnBrk="0" hangingPunct="1">
      <a:defRPr sz="1801" kern="1200">
        <a:solidFill>
          <a:schemeClr val="tx1"/>
        </a:solidFill>
        <a:latin typeface="+mn-lt"/>
        <a:ea typeface="+mn-ea"/>
        <a:cs typeface="+mn-cs"/>
      </a:defRPr>
    </a:lvl8pPr>
    <a:lvl9pPr marL="3656907" algn="l" defTabSz="914226" rtl="0" eaLnBrk="1" latinLnBrk="0" hangingPunct="1">
      <a:defRPr sz="180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9B0A0"/>
    <a:srgbClr val="72B0A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p:restoredTop sz="83401"/>
  </p:normalViewPr>
  <p:slideViewPr>
    <p:cSldViewPr snapToGrid="0" snapToObjects="1">
      <p:cViewPr varScale="1">
        <p:scale>
          <a:sx n="106" d="100"/>
          <a:sy n="106" d="100"/>
        </p:scale>
        <p:origin x="1112" y="16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7C4A7E-0F79-5445-BADD-E518A8426816}" type="doc">
      <dgm:prSet loTypeId="urn:microsoft.com/office/officeart/2005/8/layout/process1" loCatId="" qsTypeId="urn:microsoft.com/office/officeart/2005/8/quickstyle/simple1" qsCatId="simple" csTypeId="urn:microsoft.com/office/officeart/2005/8/colors/accent1_2" csCatId="accent1" phldr="1"/>
      <dgm:spPr/>
    </dgm:pt>
    <dgm:pt modelId="{F36B2A13-7B5C-6041-8254-780D54194439}">
      <dgm:prSet phldrT="[Text]" custT="1"/>
      <dgm:spPr/>
      <dgm:t>
        <a:bodyPr/>
        <a:lstStyle/>
        <a:p>
          <a:pPr rtl="0"/>
          <a:r>
            <a:rPr lang="en-US" sz="2400" dirty="0"/>
            <a:t>hg18 (GRCh36)</a:t>
          </a:r>
        </a:p>
        <a:p>
          <a:pPr rtl="0"/>
          <a:r>
            <a:rPr lang="en-US" sz="2400" dirty="0"/>
            <a:t>Debut: 2006</a:t>
          </a:r>
        </a:p>
      </dgm:t>
    </dgm:pt>
    <dgm:pt modelId="{554ACD63-7F1A-1943-97E8-DE838858A6A6}" type="parTrans" cxnId="{3B5B4D85-C4BC-4F4A-8483-3326AEE737C6}">
      <dgm:prSet/>
      <dgm:spPr/>
      <dgm:t>
        <a:bodyPr/>
        <a:lstStyle/>
        <a:p>
          <a:endParaRPr lang="en-US" sz="2400"/>
        </a:p>
      </dgm:t>
    </dgm:pt>
    <dgm:pt modelId="{D91F17A1-21C6-6A42-A87A-5BEF67F0B542}" type="sibTrans" cxnId="{3B5B4D85-C4BC-4F4A-8483-3326AEE737C6}">
      <dgm:prSet custT="1"/>
      <dgm:spPr/>
      <dgm:t>
        <a:bodyPr/>
        <a:lstStyle/>
        <a:p>
          <a:endParaRPr lang="en-US" sz="2400"/>
        </a:p>
      </dgm:t>
    </dgm:pt>
    <dgm:pt modelId="{F9509E3A-1304-B249-9D97-07D108BDB38D}">
      <dgm:prSet phldrT="[Text]" custT="1"/>
      <dgm:spPr/>
      <dgm:t>
        <a:bodyPr/>
        <a:lstStyle/>
        <a:p>
          <a:pPr rtl="0"/>
          <a:r>
            <a:rPr lang="en-US" sz="2400" dirty="0"/>
            <a:t>hg19 (GRCh37)</a:t>
          </a:r>
        </a:p>
        <a:p>
          <a:pPr rtl="0"/>
          <a:r>
            <a:rPr lang="en-US" sz="2400" dirty="0"/>
            <a:t>Debut: 2009</a:t>
          </a:r>
        </a:p>
      </dgm:t>
    </dgm:pt>
    <dgm:pt modelId="{48023BC9-F901-3743-9559-FBA94D4366FB}" type="parTrans" cxnId="{C2EF03AB-9CB3-3A49-82AB-6B4C6691AB34}">
      <dgm:prSet/>
      <dgm:spPr/>
      <dgm:t>
        <a:bodyPr/>
        <a:lstStyle/>
        <a:p>
          <a:endParaRPr lang="en-US" sz="2400"/>
        </a:p>
      </dgm:t>
    </dgm:pt>
    <dgm:pt modelId="{8883A19A-977E-5B48-9044-7B8A6456650F}" type="sibTrans" cxnId="{C2EF03AB-9CB3-3A49-82AB-6B4C6691AB34}">
      <dgm:prSet custT="1"/>
      <dgm:spPr/>
      <dgm:t>
        <a:bodyPr/>
        <a:lstStyle/>
        <a:p>
          <a:endParaRPr lang="en-US" sz="2400"/>
        </a:p>
      </dgm:t>
    </dgm:pt>
    <dgm:pt modelId="{124245E9-FFD5-0046-A78B-BBCCF59D30B7}">
      <dgm:prSet phldrT="[Text]" custT="1"/>
      <dgm:spPr/>
      <dgm:t>
        <a:bodyPr/>
        <a:lstStyle/>
        <a:p>
          <a:pPr rtl="0"/>
          <a:r>
            <a:rPr lang="en-US" sz="2400" dirty="0"/>
            <a:t>GRCh38</a:t>
          </a:r>
        </a:p>
        <a:p>
          <a:pPr rtl="0"/>
          <a:r>
            <a:rPr lang="en-US" sz="2400" dirty="0"/>
            <a:t>Debut: 2013</a:t>
          </a:r>
        </a:p>
      </dgm:t>
    </dgm:pt>
    <dgm:pt modelId="{446F8671-CC53-8D4E-A9E7-1B7CD029CC3C}" type="parTrans" cxnId="{481C6437-56A8-3F49-A267-139B109124DA}">
      <dgm:prSet/>
      <dgm:spPr/>
      <dgm:t>
        <a:bodyPr/>
        <a:lstStyle/>
        <a:p>
          <a:endParaRPr lang="en-US" sz="2400"/>
        </a:p>
      </dgm:t>
    </dgm:pt>
    <dgm:pt modelId="{5D38963F-ADDB-A246-AFDD-EB0234D8B9F3}" type="sibTrans" cxnId="{481C6437-56A8-3F49-A267-139B109124DA}">
      <dgm:prSet custT="1"/>
      <dgm:spPr/>
      <dgm:t>
        <a:bodyPr/>
        <a:lstStyle/>
        <a:p>
          <a:endParaRPr lang="en-US" sz="2400"/>
        </a:p>
      </dgm:t>
    </dgm:pt>
    <dgm:pt modelId="{F467773D-9C94-4F45-AB54-E1658955E7E9}">
      <dgm:prSet custT="1"/>
      <dgm:spPr/>
      <dgm:t>
        <a:bodyPr/>
        <a:lstStyle/>
        <a:p>
          <a:r>
            <a:rPr lang="en-US" sz="2400" dirty="0"/>
            <a:t>Next Build?</a:t>
          </a:r>
        </a:p>
      </dgm:t>
    </dgm:pt>
    <dgm:pt modelId="{25B1E24C-79D6-424C-B3ED-FE653ED0984A}" type="parTrans" cxnId="{56B03FAD-31C0-A946-9121-6BCC9BB6DABE}">
      <dgm:prSet/>
      <dgm:spPr/>
      <dgm:t>
        <a:bodyPr/>
        <a:lstStyle/>
        <a:p>
          <a:endParaRPr lang="en-US" sz="2400"/>
        </a:p>
      </dgm:t>
    </dgm:pt>
    <dgm:pt modelId="{B9475A3D-95B7-7844-AFFD-03795BBE2001}" type="sibTrans" cxnId="{56B03FAD-31C0-A946-9121-6BCC9BB6DABE}">
      <dgm:prSet/>
      <dgm:spPr/>
      <dgm:t>
        <a:bodyPr/>
        <a:lstStyle/>
        <a:p>
          <a:endParaRPr lang="en-US" sz="2400"/>
        </a:p>
      </dgm:t>
    </dgm:pt>
    <dgm:pt modelId="{209EA16A-DA6E-2C4C-9204-AE0D8591E8BC}">
      <dgm:prSet custT="1"/>
      <dgm:spPr/>
      <dgm:t>
        <a:bodyPr/>
        <a:lstStyle/>
        <a:p>
          <a:r>
            <a:rPr lang="en-US" sz="2400" dirty="0"/>
            <a:t>Stay tuned!</a:t>
          </a:r>
        </a:p>
      </dgm:t>
    </dgm:pt>
    <dgm:pt modelId="{CD97E04C-9DBA-C14B-B23C-FC957A9494F0}" type="parTrans" cxnId="{8C9029E1-459A-604D-BC2B-0F37F40EAD58}">
      <dgm:prSet/>
      <dgm:spPr/>
      <dgm:t>
        <a:bodyPr/>
        <a:lstStyle/>
        <a:p>
          <a:endParaRPr lang="en-US" sz="2400"/>
        </a:p>
      </dgm:t>
    </dgm:pt>
    <dgm:pt modelId="{81281A4A-8A20-CD49-8B28-47B6A43E11BB}" type="sibTrans" cxnId="{8C9029E1-459A-604D-BC2B-0F37F40EAD58}">
      <dgm:prSet/>
      <dgm:spPr/>
      <dgm:t>
        <a:bodyPr/>
        <a:lstStyle/>
        <a:p>
          <a:endParaRPr lang="en-US" sz="2400"/>
        </a:p>
      </dgm:t>
    </dgm:pt>
    <dgm:pt modelId="{D0DD8DD7-C88C-2D42-99BE-9FC925E30F42}" type="pres">
      <dgm:prSet presAssocID="{DF7C4A7E-0F79-5445-BADD-E518A8426816}" presName="Name0" presStyleCnt="0">
        <dgm:presLayoutVars>
          <dgm:dir/>
          <dgm:resizeHandles val="exact"/>
        </dgm:presLayoutVars>
      </dgm:prSet>
      <dgm:spPr/>
    </dgm:pt>
    <dgm:pt modelId="{A6EDBB17-40C6-E14A-BC91-822402603781}" type="pres">
      <dgm:prSet presAssocID="{F36B2A13-7B5C-6041-8254-780D54194439}" presName="node" presStyleLbl="node1" presStyleIdx="0" presStyleCnt="4">
        <dgm:presLayoutVars>
          <dgm:bulletEnabled val="1"/>
        </dgm:presLayoutVars>
      </dgm:prSet>
      <dgm:spPr/>
    </dgm:pt>
    <dgm:pt modelId="{27ABB223-D2B2-3A48-B46D-1D38D3FF6129}" type="pres">
      <dgm:prSet presAssocID="{D91F17A1-21C6-6A42-A87A-5BEF67F0B542}" presName="sibTrans" presStyleLbl="sibTrans2D1" presStyleIdx="0" presStyleCnt="3"/>
      <dgm:spPr/>
    </dgm:pt>
    <dgm:pt modelId="{FB5C94DF-D8EE-D04E-89CF-02C70C6D9654}" type="pres">
      <dgm:prSet presAssocID="{D91F17A1-21C6-6A42-A87A-5BEF67F0B542}" presName="connectorText" presStyleLbl="sibTrans2D1" presStyleIdx="0" presStyleCnt="3"/>
      <dgm:spPr/>
    </dgm:pt>
    <dgm:pt modelId="{6210750D-B7D5-254F-8419-0F219053B043}" type="pres">
      <dgm:prSet presAssocID="{F9509E3A-1304-B249-9D97-07D108BDB38D}" presName="node" presStyleLbl="node1" presStyleIdx="1" presStyleCnt="4" custLinFactNeighborX="1755">
        <dgm:presLayoutVars>
          <dgm:bulletEnabled val="1"/>
        </dgm:presLayoutVars>
      </dgm:prSet>
      <dgm:spPr/>
    </dgm:pt>
    <dgm:pt modelId="{C744BD5D-605F-2645-8018-5C8242BEA232}" type="pres">
      <dgm:prSet presAssocID="{8883A19A-977E-5B48-9044-7B8A6456650F}" presName="sibTrans" presStyleLbl="sibTrans2D1" presStyleIdx="1" presStyleCnt="3"/>
      <dgm:spPr/>
    </dgm:pt>
    <dgm:pt modelId="{D8BC722F-95DE-E341-B055-D7703738545C}" type="pres">
      <dgm:prSet presAssocID="{8883A19A-977E-5B48-9044-7B8A6456650F}" presName="connectorText" presStyleLbl="sibTrans2D1" presStyleIdx="1" presStyleCnt="3"/>
      <dgm:spPr/>
    </dgm:pt>
    <dgm:pt modelId="{5DBF3806-A9AB-ED4B-8E1A-BE9B4823D455}" type="pres">
      <dgm:prSet presAssocID="{124245E9-FFD5-0046-A78B-BBCCF59D30B7}" presName="node" presStyleLbl="node1" presStyleIdx="2" presStyleCnt="4">
        <dgm:presLayoutVars>
          <dgm:bulletEnabled val="1"/>
        </dgm:presLayoutVars>
      </dgm:prSet>
      <dgm:spPr/>
    </dgm:pt>
    <dgm:pt modelId="{C3A2E61A-1191-2841-8963-3F9FE234B5D3}" type="pres">
      <dgm:prSet presAssocID="{5D38963F-ADDB-A246-AFDD-EB0234D8B9F3}" presName="sibTrans" presStyleLbl="sibTrans2D1" presStyleIdx="2" presStyleCnt="3"/>
      <dgm:spPr/>
    </dgm:pt>
    <dgm:pt modelId="{C8D16371-0B10-E24C-8AD3-6365FCF2CE2F}" type="pres">
      <dgm:prSet presAssocID="{5D38963F-ADDB-A246-AFDD-EB0234D8B9F3}" presName="connectorText" presStyleLbl="sibTrans2D1" presStyleIdx="2" presStyleCnt="3"/>
      <dgm:spPr/>
    </dgm:pt>
    <dgm:pt modelId="{C05BCFB0-BB68-0940-BC98-A0DF573BE1CB}" type="pres">
      <dgm:prSet presAssocID="{F467773D-9C94-4F45-AB54-E1658955E7E9}" presName="node" presStyleLbl="node1" presStyleIdx="3" presStyleCnt="4">
        <dgm:presLayoutVars>
          <dgm:bulletEnabled val="1"/>
        </dgm:presLayoutVars>
      </dgm:prSet>
      <dgm:spPr/>
    </dgm:pt>
  </dgm:ptLst>
  <dgm:cxnLst>
    <dgm:cxn modelId="{8B707B2E-7173-7B4F-88EB-B18C2D4171C9}" type="presOf" srcId="{F36B2A13-7B5C-6041-8254-780D54194439}" destId="{A6EDBB17-40C6-E14A-BC91-822402603781}" srcOrd="0" destOrd="0" presId="urn:microsoft.com/office/officeart/2005/8/layout/process1"/>
    <dgm:cxn modelId="{48F0AB2E-96B4-CA46-B159-DED16A9C537B}" type="presOf" srcId="{8883A19A-977E-5B48-9044-7B8A6456650F}" destId="{D8BC722F-95DE-E341-B055-D7703738545C}" srcOrd="1" destOrd="0" presId="urn:microsoft.com/office/officeart/2005/8/layout/process1"/>
    <dgm:cxn modelId="{481C6437-56A8-3F49-A267-139B109124DA}" srcId="{DF7C4A7E-0F79-5445-BADD-E518A8426816}" destId="{124245E9-FFD5-0046-A78B-BBCCF59D30B7}" srcOrd="2" destOrd="0" parTransId="{446F8671-CC53-8D4E-A9E7-1B7CD029CC3C}" sibTransId="{5D38963F-ADDB-A246-AFDD-EB0234D8B9F3}"/>
    <dgm:cxn modelId="{B28E5151-9D36-BB4C-A9C4-8ED54D98D981}" type="presOf" srcId="{8883A19A-977E-5B48-9044-7B8A6456650F}" destId="{C744BD5D-605F-2645-8018-5C8242BEA232}" srcOrd="0" destOrd="0" presId="urn:microsoft.com/office/officeart/2005/8/layout/process1"/>
    <dgm:cxn modelId="{D201795D-905C-FA40-960A-9425982F8FF3}" type="presOf" srcId="{D91F17A1-21C6-6A42-A87A-5BEF67F0B542}" destId="{FB5C94DF-D8EE-D04E-89CF-02C70C6D9654}" srcOrd="1" destOrd="0" presId="urn:microsoft.com/office/officeart/2005/8/layout/process1"/>
    <dgm:cxn modelId="{1324336F-F015-E14D-BFCD-8377604EEF77}" type="presOf" srcId="{DF7C4A7E-0F79-5445-BADD-E518A8426816}" destId="{D0DD8DD7-C88C-2D42-99BE-9FC925E30F42}" srcOrd="0" destOrd="0" presId="urn:microsoft.com/office/officeart/2005/8/layout/process1"/>
    <dgm:cxn modelId="{3B5B4D85-C4BC-4F4A-8483-3326AEE737C6}" srcId="{DF7C4A7E-0F79-5445-BADD-E518A8426816}" destId="{F36B2A13-7B5C-6041-8254-780D54194439}" srcOrd="0" destOrd="0" parTransId="{554ACD63-7F1A-1943-97E8-DE838858A6A6}" sibTransId="{D91F17A1-21C6-6A42-A87A-5BEF67F0B542}"/>
    <dgm:cxn modelId="{1E365886-9926-094A-B7AB-CA4B93DEAC3E}" type="presOf" srcId="{5D38963F-ADDB-A246-AFDD-EB0234D8B9F3}" destId="{C8D16371-0B10-E24C-8AD3-6365FCF2CE2F}" srcOrd="1" destOrd="0" presId="urn:microsoft.com/office/officeart/2005/8/layout/process1"/>
    <dgm:cxn modelId="{DD0F3F94-3F00-2343-B672-85AF7A49F641}" type="presOf" srcId="{F467773D-9C94-4F45-AB54-E1658955E7E9}" destId="{C05BCFB0-BB68-0940-BC98-A0DF573BE1CB}" srcOrd="0" destOrd="0" presId="urn:microsoft.com/office/officeart/2005/8/layout/process1"/>
    <dgm:cxn modelId="{A89081A0-26C8-284E-9744-A1CFF663C73A}" type="presOf" srcId="{124245E9-FFD5-0046-A78B-BBCCF59D30B7}" destId="{5DBF3806-A9AB-ED4B-8E1A-BE9B4823D455}" srcOrd="0" destOrd="0" presId="urn:microsoft.com/office/officeart/2005/8/layout/process1"/>
    <dgm:cxn modelId="{C2EF03AB-9CB3-3A49-82AB-6B4C6691AB34}" srcId="{DF7C4A7E-0F79-5445-BADD-E518A8426816}" destId="{F9509E3A-1304-B249-9D97-07D108BDB38D}" srcOrd="1" destOrd="0" parTransId="{48023BC9-F901-3743-9559-FBA94D4366FB}" sibTransId="{8883A19A-977E-5B48-9044-7B8A6456650F}"/>
    <dgm:cxn modelId="{56B03FAD-31C0-A946-9121-6BCC9BB6DABE}" srcId="{DF7C4A7E-0F79-5445-BADD-E518A8426816}" destId="{F467773D-9C94-4F45-AB54-E1658955E7E9}" srcOrd="3" destOrd="0" parTransId="{25B1E24C-79D6-424C-B3ED-FE653ED0984A}" sibTransId="{B9475A3D-95B7-7844-AFFD-03795BBE2001}"/>
    <dgm:cxn modelId="{6AB3B5CB-6CB3-784F-9824-3C10B5A348D7}" type="presOf" srcId="{5D38963F-ADDB-A246-AFDD-EB0234D8B9F3}" destId="{C3A2E61A-1191-2841-8963-3F9FE234B5D3}" srcOrd="0" destOrd="0" presId="urn:microsoft.com/office/officeart/2005/8/layout/process1"/>
    <dgm:cxn modelId="{0838F2CD-6ACB-E843-9729-202AFABE854A}" type="presOf" srcId="{209EA16A-DA6E-2C4C-9204-AE0D8591E8BC}" destId="{C05BCFB0-BB68-0940-BC98-A0DF573BE1CB}" srcOrd="0" destOrd="1" presId="urn:microsoft.com/office/officeart/2005/8/layout/process1"/>
    <dgm:cxn modelId="{7FD806DA-D973-2E42-A59E-FB889AFB06EF}" type="presOf" srcId="{F9509E3A-1304-B249-9D97-07D108BDB38D}" destId="{6210750D-B7D5-254F-8419-0F219053B043}" srcOrd="0" destOrd="0" presId="urn:microsoft.com/office/officeart/2005/8/layout/process1"/>
    <dgm:cxn modelId="{8C9029E1-459A-604D-BC2B-0F37F40EAD58}" srcId="{F467773D-9C94-4F45-AB54-E1658955E7E9}" destId="{209EA16A-DA6E-2C4C-9204-AE0D8591E8BC}" srcOrd="0" destOrd="0" parTransId="{CD97E04C-9DBA-C14B-B23C-FC957A9494F0}" sibTransId="{81281A4A-8A20-CD49-8B28-47B6A43E11BB}"/>
    <dgm:cxn modelId="{965E36E1-EC02-8045-8A26-9775D7FB2471}" type="presOf" srcId="{D91F17A1-21C6-6A42-A87A-5BEF67F0B542}" destId="{27ABB223-D2B2-3A48-B46D-1D38D3FF6129}" srcOrd="0" destOrd="0" presId="urn:microsoft.com/office/officeart/2005/8/layout/process1"/>
    <dgm:cxn modelId="{50D4DD6B-71A5-4341-8C67-C5088ACD3352}" type="presParOf" srcId="{D0DD8DD7-C88C-2D42-99BE-9FC925E30F42}" destId="{A6EDBB17-40C6-E14A-BC91-822402603781}" srcOrd="0" destOrd="0" presId="urn:microsoft.com/office/officeart/2005/8/layout/process1"/>
    <dgm:cxn modelId="{E7505317-86E0-2D4B-B1E9-37D5F32B4064}" type="presParOf" srcId="{D0DD8DD7-C88C-2D42-99BE-9FC925E30F42}" destId="{27ABB223-D2B2-3A48-B46D-1D38D3FF6129}" srcOrd="1" destOrd="0" presId="urn:microsoft.com/office/officeart/2005/8/layout/process1"/>
    <dgm:cxn modelId="{9C3D770E-090B-A54F-9D75-9BEEB5B64AD8}" type="presParOf" srcId="{27ABB223-D2B2-3A48-B46D-1D38D3FF6129}" destId="{FB5C94DF-D8EE-D04E-89CF-02C70C6D9654}" srcOrd="0" destOrd="0" presId="urn:microsoft.com/office/officeart/2005/8/layout/process1"/>
    <dgm:cxn modelId="{1F073C26-D00B-DE45-B477-08EE208B9F07}" type="presParOf" srcId="{D0DD8DD7-C88C-2D42-99BE-9FC925E30F42}" destId="{6210750D-B7D5-254F-8419-0F219053B043}" srcOrd="2" destOrd="0" presId="urn:microsoft.com/office/officeart/2005/8/layout/process1"/>
    <dgm:cxn modelId="{F48F5A2B-A491-9B45-8878-C99593E1B1BE}" type="presParOf" srcId="{D0DD8DD7-C88C-2D42-99BE-9FC925E30F42}" destId="{C744BD5D-605F-2645-8018-5C8242BEA232}" srcOrd="3" destOrd="0" presId="urn:microsoft.com/office/officeart/2005/8/layout/process1"/>
    <dgm:cxn modelId="{63B6E9A7-B7C0-E049-957A-970E95B6AC4D}" type="presParOf" srcId="{C744BD5D-605F-2645-8018-5C8242BEA232}" destId="{D8BC722F-95DE-E341-B055-D7703738545C}" srcOrd="0" destOrd="0" presId="urn:microsoft.com/office/officeart/2005/8/layout/process1"/>
    <dgm:cxn modelId="{AD33DA73-CC48-5B48-AEE3-30542A029C08}" type="presParOf" srcId="{D0DD8DD7-C88C-2D42-99BE-9FC925E30F42}" destId="{5DBF3806-A9AB-ED4B-8E1A-BE9B4823D455}" srcOrd="4" destOrd="0" presId="urn:microsoft.com/office/officeart/2005/8/layout/process1"/>
    <dgm:cxn modelId="{83944F7D-234C-7945-9E4B-6803189E5A4C}" type="presParOf" srcId="{D0DD8DD7-C88C-2D42-99BE-9FC925E30F42}" destId="{C3A2E61A-1191-2841-8963-3F9FE234B5D3}" srcOrd="5" destOrd="0" presId="urn:microsoft.com/office/officeart/2005/8/layout/process1"/>
    <dgm:cxn modelId="{5F36C0C2-E476-984F-842C-31F0BD963034}" type="presParOf" srcId="{C3A2E61A-1191-2841-8963-3F9FE234B5D3}" destId="{C8D16371-0B10-E24C-8AD3-6365FCF2CE2F}" srcOrd="0" destOrd="0" presId="urn:microsoft.com/office/officeart/2005/8/layout/process1"/>
    <dgm:cxn modelId="{CB8D3E8D-4E1B-A148-8645-D9E780ADDFB0}" type="presParOf" srcId="{D0DD8DD7-C88C-2D42-99BE-9FC925E30F42}" destId="{C05BCFB0-BB68-0940-BC98-A0DF573BE1C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EDBB17-40C6-E14A-BC91-822402603781}">
      <dsp:nvSpPr>
        <dsp:cNvPr id="0" name=""/>
        <dsp:cNvSpPr/>
      </dsp:nvSpPr>
      <dsp:spPr>
        <a:xfrm>
          <a:off x="5652" y="988831"/>
          <a:ext cx="1170133" cy="20863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dirty="0"/>
            <a:t>hg18 (GRCh36)</a:t>
          </a:r>
        </a:p>
        <a:p>
          <a:pPr marL="0" lvl="0" indent="0" algn="ctr" defTabSz="1066800" rtl="0">
            <a:lnSpc>
              <a:spcPct val="90000"/>
            </a:lnSpc>
            <a:spcBef>
              <a:spcPct val="0"/>
            </a:spcBef>
            <a:spcAft>
              <a:spcPct val="35000"/>
            </a:spcAft>
            <a:buNone/>
          </a:pPr>
          <a:r>
            <a:rPr lang="en-US" sz="2400" kern="1200" dirty="0"/>
            <a:t>Debut: 2006</a:t>
          </a:r>
        </a:p>
      </dsp:txBody>
      <dsp:txXfrm>
        <a:off x="39924" y="1023103"/>
        <a:ext cx="1101589" cy="2017793"/>
      </dsp:txXfrm>
    </dsp:sp>
    <dsp:sp modelId="{27ABB223-D2B2-3A48-B46D-1D38D3FF6129}">
      <dsp:nvSpPr>
        <dsp:cNvPr id="0" name=""/>
        <dsp:cNvSpPr/>
      </dsp:nvSpPr>
      <dsp:spPr>
        <a:xfrm>
          <a:off x="1294853" y="1886903"/>
          <a:ext cx="252421" cy="2901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1294853" y="1944942"/>
        <a:ext cx="176695" cy="174115"/>
      </dsp:txXfrm>
    </dsp:sp>
    <dsp:sp modelId="{6210750D-B7D5-254F-8419-0F219053B043}">
      <dsp:nvSpPr>
        <dsp:cNvPr id="0" name=""/>
        <dsp:cNvSpPr/>
      </dsp:nvSpPr>
      <dsp:spPr>
        <a:xfrm>
          <a:off x="1652054" y="988831"/>
          <a:ext cx="1170133" cy="20863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dirty="0"/>
            <a:t>hg19 (GRCh37)</a:t>
          </a:r>
        </a:p>
        <a:p>
          <a:pPr marL="0" lvl="0" indent="0" algn="ctr" defTabSz="1066800" rtl="0">
            <a:lnSpc>
              <a:spcPct val="90000"/>
            </a:lnSpc>
            <a:spcBef>
              <a:spcPct val="0"/>
            </a:spcBef>
            <a:spcAft>
              <a:spcPct val="35000"/>
            </a:spcAft>
            <a:buNone/>
          </a:pPr>
          <a:r>
            <a:rPr lang="en-US" sz="2400" kern="1200" dirty="0"/>
            <a:t>Debut: 2009</a:t>
          </a:r>
        </a:p>
      </dsp:txBody>
      <dsp:txXfrm>
        <a:off x="1686326" y="1023103"/>
        <a:ext cx="1101589" cy="2017793"/>
      </dsp:txXfrm>
    </dsp:sp>
    <dsp:sp modelId="{C744BD5D-605F-2645-8018-5C8242BEA232}">
      <dsp:nvSpPr>
        <dsp:cNvPr id="0" name=""/>
        <dsp:cNvSpPr/>
      </dsp:nvSpPr>
      <dsp:spPr>
        <a:xfrm>
          <a:off x="2937147" y="1886903"/>
          <a:ext cx="243714" cy="2901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2937147" y="1944942"/>
        <a:ext cx="170600" cy="174115"/>
      </dsp:txXfrm>
    </dsp:sp>
    <dsp:sp modelId="{5DBF3806-A9AB-ED4B-8E1A-BE9B4823D455}">
      <dsp:nvSpPr>
        <dsp:cNvPr id="0" name=""/>
        <dsp:cNvSpPr/>
      </dsp:nvSpPr>
      <dsp:spPr>
        <a:xfrm>
          <a:off x="3282026" y="988831"/>
          <a:ext cx="1170133" cy="20863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dirty="0"/>
            <a:t>GRCh38</a:t>
          </a:r>
        </a:p>
        <a:p>
          <a:pPr marL="0" lvl="0" indent="0" algn="ctr" defTabSz="1066800" rtl="0">
            <a:lnSpc>
              <a:spcPct val="90000"/>
            </a:lnSpc>
            <a:spcBef>
              <a:spcPct val="0"/>
            </a:spcBef>
            <a:spcAft>
              <a:spcPct val="35000"/>
            </a:spcAft>
            <a:buNone/>
          </a:pPr>
          <a:r>
            <a:rPr lang="en-US" sz="2400" kern="1200" dirty="0"/>
            <a:t>Debut: 2013</a:t>
          </a:r>
        </a:p>
      </dsp:txBody>
      <dsp:txXfrm>
        <a:off x="3316298" y="1023103"/>
        <a:ext cx="1101589" cy="2017793"/>
      </dsp:txXfrm>
    </dsp:sp>
    <dsp:sp modelId="{C3A2E61A-1191-2841-8963-3F9FE234B5D3}">
      <dsp:nvSpPr>
        <dsp:cNvPr id="0" name=""/>
        <dsp:cNvSpPr/>
      </dsp:nvSpPr>
      <dsp:spPr>
        <a:xfrm>
          <a:off x="4569173" y="1886903"/>
          <a:ext cx="248068" cy="29019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4569173" y="1944942"/>
        <a:ext cx="173648" cy="174115"/>
      </dsp:txXfrm>
    </dsp:sp>
    <dsp:sp modelId="{C05BCFB0-BB68-0940-BC98-A0DF573BE1CB}">
      <dsp:nvSpPr>
        <dsp:cNvPr id="0" name=""/>
        <dsp:cNvSpPr/>
      </dsp:nvSpPr>
      <dsp:spPr>
        <a:xfrm>
          <a:off x="4920213" y="988831"/>
          <a:ext cx="1170133" cy="208633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t>Next Build?</a:t>
          </a:r>
        </a:p>
        <a:p>
          <a:pPr marL="228600" lvl="1" indent="-228600" algn="l" defTabSz="1066800">
            <a:lnSpc>
              <a:spcPct val="90000"/>
            </a:lnSpc>
            <a:spcBef>
              <a:spcPct val="0"/>
            </a:spcBef>
            <a:spcAft>
              <a:spcPct val="15000"/>
            </a:spcAft>
            <a:buChar char="•"/>
          </a:pPr>
          <a:r>
            <a:rPr lang="en-US" sz="2400" kern="1200" dirty="0"/>
            <a:t>Stay tuned!</a:t>
          </a:r>
        </a:p>
      </dsp:txBody>
      <dsp:txXfrm>
        <a:off x="4954485" y="1023103"/>
        <a:ext cx="1101589" cy="2017793"/>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7E5156-1B5D-054E-B5B2-E1B1BA160252}" type="datetimeFigureOut">
              <a:rPr lang="fr-FR" smtClean="0"/>
              <a:t>05/08/2025</a:t>
            </a:fld>
            <a:endParaRPr lang="fr-FR"/>
          </a:p>
        </p:txBody>
      </p:sp>
      <p:sp>
        <p:nvSpPr>
          <p:cNvPr id="4" name="Espace réservé de l'image des diapositives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fr-FR"/>
              <a:t>Modifier les styles du texte du masque
Deuxième niveau
Troisième niveau
Quatrième niveau
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CBD60B-517C-4242-AE46-E1BD2D086542}" type="slidenum">
              <a:rPr lang="fr-FR" smtClean="0"/>
              <a:t>‹#›</a:t>
            </a:fld>
            <a:endParaRPr lang="fr-FR"/>
          </a:p>
        </p:txBody>
      </p:sp>
    </p:spTree>
    <p:extLst>
      <p:ext uri="{BB962C8B-B14F-4D97-AF65-F5344CB8AC3E}">
        <p14:creationId xmlns:p14="http://schemas.microsoft.com/office/powerpoint/2010/main" val="517014248"/>
      </p:ext>
    </p:extLst>
  </p:cSld>
  <p:clrMap bg1="lt1" tx1="dk1" bg2="lt2" tx2="dk2" accent1="accent1" accent2="accent2" accent3="accent3" accent4="accent4" accent5="accent5" accent6="accent6" hlink="hlink" folHlink="folHlink"/>
  <p:notesStyle>
    <a:lvl1pPr marL="0" algn="l" defTabSz="913884" rtl="0" eaLnBrk="1" latinLnBrk="0" hangingPunct="1">
      <a:defRPr sz="1200" kern="1200">
        <a:solidFill>
          <a:schemeClr val="tx1"/>
        </a:solidFill>
        <a:latin typeface="+mn-lt"/>
        <a:ea typeface="+mn-ea"/>
        <a:cs typeface="+mn-cs"/>
      </a:defRPr>
    </a:lvl1pPr>
    <a:lvl2pPr marL="456942" algn="l" defTabSz="913884" rtl="0" eaLnBrk="1" latinLnBrk="0" hangingPunct="1">
      <a:defRPr sz="1200" kern="1200">
        <a:solidFill>
          <a:schemeClr val="tx1"/>
        </a:solidFill>
        <a:latin typeface="+mn-lt"/>
        <a:ea typeface="+mn-ea"/>
        <a:cs typeface="+mn-cs"/>
      </a:defRPr>
    </a:lvl2pPr>
    <a:lvl3pPr marL="913884" algn="l" defTabSz="913884" rtl="0" eaLnBrk="1" latinLnBrk="0" hangingPunct="1">
      <a:defRPr sz="1200" kern="1200">
        <a:solidFill>
          <a:schemeClr val="tx1"/>
        </a:solidFill>
        <a:latin typeface="+mn-lt"/>
        <a:ea typeface="+mn-ea"/>
        <a:cs typeface="+mn-cs"/>
      </a:defRPr>
    </a:lvl3pPr>
    <a:lvl4pPr marL="1370825" algn="l" defTabSz="913884" rtl="0" eaLnBrk="1" latinLnBrk="0" hangingPunct="1">
      <a:defRPr sz="1200" kern="1200">
        <a:solidFill>
          <a:schemeClr val="tx1"/>
        </a:solidFill>
        <a:latin typeface="+mn-lt"/>
        <a:ea typeface="+mn-ea"/>
        <a:cs typeface="+mn-cs"/>
      </a:defRPr>
    </a:lvl4pPr>
    <a:lvl5pPr marL="1827765" algn="l" defTabSz="913884" rtl="0" eaLnBrk="1" latinLnBrk="0" hangingPunct="1">
      <a:defRPr sz="1200" kern="1200">
        <a:solidFill>
          <a:schemeClr val="tx1"/>
        </a:solidFill>
        <a:latin typeface="+mn-lt"/>
        <a:ea typeface="+mn-ea"/>
        <a:cs typeface="+mn-cs"/>
      </a:defRPr>
    </a:lvl5pPr>
    <a:lvl6pPr marL="2284705" algn="l" defTabSz="913884" rtl="0" eaLnBrk="1" latinLnBrk="0" hangingPunct="1">
      <a:defRPr sz="1200" kern="1200">
        <a:solidFill>
          <a:schemeClr val="tx1"/>
        </a:solidFill>
        <a:latin typeface="+mn-lt"/>
        <a:ea typeface="+mn-ea"/>
        <a:cs typeface="+mn-cs"/>
      </a:defRPr>
    </a:lvl6pPr>
    <a:lvl7pPr marL="2741647" algn="l" defTabSz="913884" rtl="0" eaLnBrk="1" latinLnBrk="0" hangingPunct="1">
      <a:defRPr sz="1200" kern="1200">
        <a:solidFill>
          <a:schemeClr val="tx1"/>
        </a:solidFill>
        <a:latin typeface="+mn-lt"/>
        <a:ea typeface="+mn-ea"/>
        <a:cs typeface="+mn-cs"/>
      </a:defRPr>
    </a:lvl7pPr>
    <a:lvl8pPr marL="3198590" algn="l" defTabSz="913884" rtl="0" eaLnBrk="1" latinLnBrk="0" hangingPunct="1">
      <a:defRPr sz="1200" kern="1200">
        <a:solidFill>
          <a:schemeClr val="tx1"/>
        </a:solidFill>
        <a:latin typeface="+mn-lt"/>
        <a:ea typeface="+mn-ea"/>
        <a:cs typeface="+mn-cs"/>
      </a:defRPr>
    </a:lvl8pPr>
    <a:lvl9pPr marL="3655532" algn="l" defTabSz="91388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CBD60B-517C-4242-AE46-E1BD2D086542}" type="slidenum">
              <a:rPr lang="fr-FR" smtClean="0"/>
              <a:t>1</a:t>
            </a:fld>
            <a:endParaRPr lang="fr-FR"/>
          </a:p>
        </p:txBody>
      </p:sp>
    </p:spTree>
    <p:extLst>
      <p:ext uri="{BB962C8B-B14F-4D97-AF65-F5344CB8AC3E}">
        <p14:creationId xmlns:p14="http://schemas.microsoft.com/office/powerpoint/2010/main" val="4239176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CBD60B-517C-4242-AE46-E1BD2D086542}" type="slidenum">
              <a:rPr lang="fr-FR" smtClean="0"/>
              <a:t>2</a:t>
            </a:fld>
            <a:endParaRPr lang="fr-FR"/>
          </a:p>
        </p:txBody>
      </p:sp>
    </p:spTree>
    <p:extLst>
      <p:ext uri="{BB962C8B-B14F-4D97-AF65-F5344CB8AC3E}">
        <p14:creationId xmlns:p14="http://schemas.microsoft.com/office/powerpoint/2010/main" val="2083463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CEDA6E-33C5-9FA3-97F7-CE46125C51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164705-7855-303F-9616-671E5E4F04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2CCA25-1566-C719-B610-A9DEFD9F2DA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44FBE91-D030-D135-D44B-EC41EA30AD4E}"/>
              </a:ext>
            </a:extLst>
          </p:cNvPr>
          <p:cNvSpPr>
            <a:spLocks noGrp="1"/>
          </p:cNvSpPr>
          <p:nvPr>
            <p:ph type="sldNum" sz="quarter" idx="5"/>
          </p:nvPr>
        </p:nvSpPr>
        <p:spPr/>
        <p:txBody>
          <a:bodyPr/>
          <a:lstStyle/>
          <a:p>
            <a:fld id="{DACBD60B-517C-4242-AE46-E1BD2D086542}" type="slidenum">
              <a:rPr lang="fr-FR" smtClean="0"/>
              <a:t>3</a:t>
            </a:fld>
            <a:endParaRPr lang="fr-FR"/>
          </a:p>
        </p:txBody>
      </p:sp>
    </p:spTree>
    <p:extLst>
      <p:ext uri="{BB962C8B-B14F-4D97-AF65-F5344CB8AC3E}">
        <p14:creationId xmlns:p14="http://schemas.microsoft.com/office/powerpoint/2010/main" val="3800986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CBD60B-517C-4242-AE46-E1BD2D086542}" type="slidenum">
              <a:rPr lang="fr-FR" smtClean="0"/>
              <a:t>4</a:t>
            </a:fld>
            <a:endParaRPr lang="fr-FR"/>
          </a:p>
        </p:txBody>
      </p:sp>
    </p:spTree>
    <p:extLst>
      <p:ext uri="{BB962C8B-B14F-4D97-AF65-F5344CB8AC3E}">
        <p14:creationId xmlns:p14="http://schemas.microsoft.com/office/powerpoint/2010/main" val="2778638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CBD60B-517C-4242-AE46-E1BD2D086542}" type="slidenum">
              <a:rPr lang="fr-FR" smtClean="0"/>
              <a:t>11</a:t>
            </a:fld>
            <a:endParaRPr lang="fr-FR"/>
          </a:p>
        </p:txBody>
      </p:sp>
    </p:spTree>
    <p:extLst>
      <p:ext uri="{BB962C8B-B14F-4D97-AF65-F5344CB8AC3E}">
        <p14:creationId xmlns:p14="http://schemas.microsoft.com/office/powerpoint/2010/main" val="31051295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3884" rtl="0" eaLnBrk="1" fontAlgn="auto" latinLnBrk="0" hangingPunct="1">
              <a:lnSpc>
                <a:spcPct val="100000"/>
              </a:lnSpc>
              <a:spcBef>
                <a:spcPts val="0"/>
              </a:spcBef>
              <a:spcAft>
                <a:spcPts val="0"/>
              </a:spcAft>
              <a:buClrTx/>
              <a:buSzTx/>
              <a:buFontTx/>
              <a:buNone/>
              <a:tabLst/>
              <a:defRPr/>
            </a:pPr>
            <a:r>
              <a:rPr lang="en-CA" sz="1200" b="0" i="0" u="none" strike="noStrike" kern="1200" dirty="0">
                <a:solidFill>
                  <a:schemeClr val="tx1"/>
                </a:solidFill>
                <a:effectLst/>
                <a:latin typeface="+mn-lt"/>
                <a:ea typeface="+mn-ea"/>
                <a:cs typeface="+mn-cs"/>
              </a:rPr>
              <a:t>It transforms many correlated variables into fewer uncorrelated "principal components" that capture the maximum amount of variance in the data, making it easier to visualize and analyze large datasets.</a:t>
            </a:r>
          </a:p>
          <a:p>
            <a:endParaRPr lang="en-US" dirty="0"/>
          </a:p>
        </p:txBody>
      </p:sp>
      <p:sp>
        <p:nvSpPr>
          <p:cNvPr id="4" name="Slide Number Placeholder 3"/>
          <p:cNvSpPr>
            <a:spLocks noGrp="1"/>
          </p:cNvSpPr>
          <p:nvPr>
            <p:ph type="sldNum" sz="quarter" idx="5"/>
          </p:nvPr>
        </p:nvSpPr>
        <p:spPr/>
        <p:txBody>
          <a:bodyPr/>
          <a:lstStyle/>
          <a:p>
            <a:fld id="{DACBD60B-517C-4242-AE46-E1BD2D086542}" type="slidenum">
              <a:rPr lang="fr-FR" smtClean="0"/>
              <a:t>13</a:t>
            </a:fld>
            <a:endParaRPr lang="fr-FR"/>
          </a:p>
        </p:txBody>
      </p:sp>
    </p:spTree>
    <p:extLst>
      <p:ext uri="{BB962C8B-B14F-4D97-AF65-F5344CB8AC3E}">
        <p14:creationId xmlns:p14="http://schemas.microsoft.com/office/powerpoint/2010/main" val="18664296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8C014499-7A01-1C4B-B8B6-23CF018A7AFA}"/>
              </a:ext>
            </a:extLst>
          </p:cNvPr>
          <p:cNvSpPr txBox="1"/>
          <p:nvPr userDrawn="1"/>
        </p:nvSpPr>
        <p:spPr>
          <a:xfrm>
            <a:off x="8305801" y="6620932"/>
            <a:ext cx="184731" cy="234360"/>
          </a:xfrm>
          <a:prstGeom prst="rect">
            <a:avLst/>
          </a:prstGeom>
          <a:noFill/>
        </p:spPr>
        <p:txBody>
          <a:bodyPr wrap="none" rtlCol="0">
            <a:spAutoFit/>
          </a:bodyPr>
          <a:lstStyle/>
          <a:p>
            <a:endParaRPr lang="fr-FR" sz="923" dirty="0"/>
          </a:p>
        </p:txBody>
      </p:sp>
      <p:sp>
        <p:nvSpPr>
          <p:cNvPr id="13" name="Rectangle 12">
            <a:extLst>
              <a:ext uri="{FF2B5EF4-FFF2-40B4-BE49-F238E27FC236}">
                <a16:creationId xmlns:a16="http://schemas.microsoft.com/office/drawing/2014/main" id="{B26714F2-9487-9A49-A920-C9C4DB6F97C5}"/>
              </a:ext>
            </a:extLst>
          </p:cNvPr>
          <p:cNvSpPr/>
          <p:nvPr userDrawn="1"/>
        </p:nvSpPr>
        <p:spPr>
          <a:xfrm>
            <a:off x="0" y="4"/>
            <a:ext cx="9144000" cy="1134533"/>
          </a:xfrm>
          <a:prstGeom prst="rect">
            <a:avLst/>
          </a:prstGeom>
          <a:solidFill>
            <a:schemeClr val="accent2">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23"/>
          </a:p>
        </p:txBody>
      </p:sp>
      <p:pic>
        <p:nvPicPr>
          <p:cNvPr id="14" name="Espace réservé du contenu 5">
            <a:extLst>
              <a:ext uri="{FF2B5EF4-FFF2-40B4-BE49-F238E27FC236}">
                <a16:creationId xmlns:a16="http://schemas.microsoft.com/office/drawing/2014/main" id="{4590415E-2F4F-B34C-975F-7509179742F1}"/>
              </a:ext>
            </a:extLst>
          </p:cNvPr>
          <p:cNvPicPr>
            <a:picLocks noChangeAspect="1"/>
          </p:cNvPicPr>
          <p:nvPr userDrawn="1"/>
        </p:nvPicPr>
        <p:blipFill>
          <a:blip r:embed="rId2"/>
          <a:stretch>
            <a:fillRect/>
          </a:stretch>
        </p:blipFill>
        <p:spPr>
          <a:xfrm>
            <a:off x="-336548" y="121579"/>
            <a:ext cx="4197350" cy="1012958"/>
          </a:xfrm>
          <a:prstGeom prst="rect">
            <a:avLst/>
          </a:prstGeom>
        </p:spPr>
      </p:pic>
      <p:sp>
        <p:nvSpPr>
          <p:cNvPr id="17" name="Espace réservé du contenu 2">
            <a:extLst>
              <a:ext uri="{FF2B5EF4-FFF2-40B4-BE49-F238E27FC236}">
                <a16:creationId xmlns:a16="http://schemas.microsoft.com/office/drawing/2014/main" id="{38C73947-7933-1149-81E2-2A6481ACE834}"/>
              </a:ext>
            </a:extLst>
          </p:cNvPr>
          <p:cNvSpPr txBox="1">
            <a:spLocks/>
          </p:cNvSpPr>
          <p:nvPr userDrawn="1"/>
        </p:nvSpPr>
        <p:spPr>
          <a:xfrm>
            <a:off x="594015" y="1617135"/>
            <a:ext cx="7804150" cy="486304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CA" sz="2002" b="1" u="sng" dirty="0">
                <a:latin typeface="+mj-lt"/>
              </a:rPr>
              <a:t>Mission</a:t>
            </a:r>
            <a:r>
              <a:rPr lang="en-CA" sz="2002" dirty="0">
                <a:latin typeface="+mj-lt"/>
              </a:rPr>
              <a:t> : aims to deliver inter-disciplinary research programs and empower the use of data in health research and health care delivery</a:t>
            </a: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endParaRPr lang="en-CA" sz="2002" dirty="0">
              <a:latin typeface="+mj-lt"/>
            </a:endParaRPr>
          </a:p>
          <a:p>
            <a:pPr marL="0" indent="0">
              <a:buNone/>
            </a:pPr>
            <a:r>
              <a:rPr lang="en-CA" sz="1800" dirty="0">
                <a:latin typeface="+mj-lt"/>
              </a:rPr>
              <a:t>https://www.mcgill.ca/</a:t>
            </a:r>
            <a:r>
              <a:rPr lang="en-CA" sz="1800" dirty="0" err="1">
                <a:latin typeface="+mj-lt"/>
              </a:rPr>
              <a:t>micm</a:t>
            </a:r>
            <a:endParaRPr lang="en-CA" sz="1800" dirty="0">
              <a:latin typeface="+mj-lt"/>
            </a:endParaRPr>
          </a:p>
          <a:p>
            <a:endParaRPr lang="en-CA" sz="2002" dirty="0">
              <a:latin typeface="+mj-lt"/>
            </a:endParaRPr>
          </a:p>
        </p:txBody>
      </p:sp>
      <p:pic>
        <p:nvPicPr>
          <p:cNvPr id="18" name="Image 17">
            <a:extLst>
              <a:ext uri="{FF2B5EF4-FFF2-40B4-BE49-F238E27FC236}">
                <a16:creationId xmlns:a16="http://schemas.microsoft.com/office/drawing/2014/main" id="{E31CC8AE-4D70-174F-9C92-FBBC12BFB767}"/>
              </a:ext>
            </a:extLst>
          </p:cNvPr>
          <p:cNvPicPr>
            <a:picLocks noChangeAspect="1"/>
          </p:cNvPicPr>
          <p:nvPr userDrawn="1"/>
        </p:nvPicPr>
        <p:blipFill>
          <a:blip r:embed="rId3"/>
          <a:stretch>
            <a:fillRect/>
          </a:stretch>
        </p:blipFill>
        <p:spPr>
          <a:xfrm>
            <a:off x="3966642" y="2463795"/>
            <a:ext cx="4431523" cy="3522135"/>
          </a:xfrm>
          <a:prstGeom prst="rect">
            <a:avLst/>
          </a:prstGeom>
        </p:spPr>
      </p:pic>
    </p:spTree>
    <p:extLst>
      <p:ext uri="{BB962C8B-B14F-4D97-AF65-F5344CB8AC3E}">
        <p14:creationId xmlns:p14="http://schemas.microsoft.com/office/powerpoint/2010/main" val="3264083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iapositive de titre">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8C014499-7A01-1C4B-B8B6-23CF018A7AFA}"/>
              </a:ext>
            </a:extLst>
          </p:cNvPr>
          <p:cNvSpPr txBox="1"/>
          <p:nvPr userDrawn="1"/>
        </p:nvSpPr>
        <p:spPr>
          <a:xfrm>
            <a:off x="8305803" y="6620940"/>
            <a:ext cx="184731" cy="234360"/>
          </a:xfrm>
          <a:prstGeom prst="rect">
            <a:avLst/>
          </a:prstGeom>
          <a:noFill/>
        </p:spPr>
        <p:txBody>
          <a:bodyPr wrap="none" rtlCol="0">
            <a:spAutoFit/>
          </a:bodyPr>
          <a:lstStyle/>
          <a:p>
            <a:endParaRPr lang="fr-FR" sz="923" dirty="0"/>
          </a:p>
        </p:txBody>
      </p:sp>
      <p:sp>
        <p:nvSpPr>
          <p:cNvPr id="13" name="Rectangle 12">
            <a:extLst>
              <a:ext uri="{FF2B5EF4-FFF2-40B4-BE49-F238E27FC236}">
                <a16:creationId xmlns:a16="http://schemas.microsoft.com/office/drawing/2014/main" id="{B26714F2-9487-9A49-A920-C9C4DB6F97C5}"/>
              </a:ext>
            </a:extLst>
          </p:cNvPr>
          <p:cNvSpPr/>
          <p:nvPr userDrawn="1"/>
        </p:nvSpPr>
        <p:spPr>
          <a:xfrm>
            <a:off x="0" y="11"/>
            <a:ext cx="9144000" cy="1134533"/>
          </a:xfrm>
          <a:prstGeom prst="rect">
            <a:avLst/>
          </a:prstGeom>
          <a:solidFill>
            <a:schemeClr val="accent2">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23"/>
          </a:p>
        </p:txBody>
      </p:sp>
      <p:pic>
        <p:nvPicPr>
          <p:cNvPr id="14" name="Espace réservé du contenu 5">
            <a:extLst>
              <a:ext uri="{FF2B5EF4-FFF2-40B4-BE49-F238E27FC236}">
                <a16:creationId xmlns:a16="http://schemas.microsoft.com/office/drawing/2014/main" id="{4590415E-2F4F-B34C-975F-7509179742F1}"/>
              </a:ext>
            </a:extLst>
          </p:cNvPr>
          <p:cNvPicPr>
            <a:picLocks noChangeAspect="1"/>
          </p:cNvPicPr>
          <p:nvPr userDrawn="1"/>
        </p:nvPicPr>
        <p:blipFill>
          <a:blip r:embed="rId2"/>
          <a:stretch>
            <a:fillRect/>
          </a:stretch>
        </p:blipFill>
        <p:spPr>
          <a:xfrm>
            <a:off x="-336548" y="121586"/>
            <a:ext cx="4197350" cy="1012958"/>
          </a:xfrm>
          <a:prstGeom prst="rect">
            <a:avLst/>
          </a:prstGeom>
        </p:spPr>
      </p:pic>
      <p:sp>
        <p:nvSpPr>
          <p:cNvPr id="3" name="Espace réservé du texte 2">
            <a:extLst>
              <a:ext uri="{FF2B5EF4-FFF2-40B4-BE49-F238E27FC236}">
                <a16:creationId xmlns:a16="http://schemas.microsoft.com/office/drawing/2014/main" id="{5F469381-9221-664C-A297-50EE4CAEE002}"/>
              </a:ext>
            </a:extLst>
          </p:cNvPr>
          <p:cNvSpPr>
            <a:spLocks noGrp="1"/>
          </p:cNvSpPr>
          <p:nvPr>
            <p:ph type="body" sz="quarter" idx="10"/>
          </p:nvPr>
        </p:nvSpPr>
        <p:spPr>
          <a:xfrm>
            <a:off x="242372" y="1454228"/>
            <a:ext cx="8658743" cy="4924350"/>
          </a:xfrm>
        </p:spPr>
        <p:txBody>
          <a:bodyPr/>
          <a:lstStyle/>
          <a:p>
            <a:r>
              <a:rPr lang="fr-FR"/>
              <a:t>Modifier les styles du texte du masque
Deuxième niveau
Troisième niveau
Quatrième niveau
Cinquième niveau</a:t>
            </a:r>
            <a:endParaRPr lang="en-CA"/>
          </a:p>
        </p:txBody>
      </p:sp>
    </p:spTree>
    <p:extLst>
      <p:ext uri="{BB962C8B-B14F-4D97-AF65-F5344CB8AC3E}">
        <p14:creationId xmlns:p14="http://schemas.microsoft.com/office/powerpoint/2010/main" val="322694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Diapositive de titre">
    <p:spTree>
      <p:nvGrpSpPr>
        <p:cNvPr id="1" name=""/>
        <p:cNvGrpSpPr/>
        <p:nvPr/>
      </p:nvGrpSpPr>
      <p:grpSpPr>
        <a:xfrm>
          <a:off x="0" y="0"/>
          <a:ext cx="0" cy="0"/>
          <a:chOff x="0" y="0"/>
          <a:chExt cx="0" cy="0"/>
        </a:xfrm>
      </p:grpSpPr>
      <p:sp>
        <p:nvSpPr>
          <p:cNvPr id="8" name="ZoneTexte 7">
            <a:extLst>
              <a:ext uri="{FF2B5EF4-FFF2-40B4-BE49-F238E27FC236}">
                <a16:creationId xmlns:a16="http://schemas.microsoft.com/office/drawing/2014/main" id="{8C014499-7A01-1C4B-B8B6-23CF018A7AFA}"/>
              </a:ext>
            </a:extLst>
          </p:cNvPr>
          <p:cNvSpPr txBox="1"/>
          <p:nvPr userDrawn="1"/>
        </p:nvSpPr>
        <p:spPr>
          <a:xfrm>
            <a:off x="8305801" y="6620932"/>
            <a:ext cx="184731" cy="234360"/>
          </a:xfrm>
          <a:prstGeom prst="rect">
            <a:avLst/>
          </a:prstGeom>
          <a:noFill/>
        </p:spPr>
        <p:txBody>
          <a:bodyPr wrap="none" rtlCol="0">
            <a:spAutoFit/>
          </a:bodyPr>
          <a:lstStyle/>
          <a:p>
            <a:endParaRPr lang="fr-FR" sz="923" dirty="0"/>
          </a:p>
        </p:txBody>
      </p:sp>
      <p:sp>
        <p:nvSpPr>
          <p:cNvPr id="13" name="Rectangle 12">
            <a:extLst>
              <a:ext uri="{FF2B5EF4-FFF2-40B4-BE49-F238E27FC236}">
                <a16:creationId xmlns:a16="http://schemas.microsoft.com/office/drawing/2014/main" id="{B26714F2-9487-9A49-A920-C9C4DB6F97C5}"/>
              </a:ext>
            </a:extLst>
          </p:cNvPr>
          <p:cNvSpPr/>
          <p:nvPr userDrawn="1"/>
        </p:nvSpPr>
        <p:spPr>
          <a:xfrm>
            <a:off x="0" y="4"/>
            <a:ext cx="9144000" cy="1134533"/>
          </a:xfrm>
          <a:prstGeom prst="rect">
            <a:avLst/>
          </a:prstGeom>
          <a:solidFill>
            <a:schemeClr val="accent2">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923"/>
          </a:p>
        </p:txBody>
      </p:sp>
      <p:pic>
        <p:nvPicPr>
          <p:cNvPr id="14" name="Espace réservé du contenu 5">
            <a:extLst>
              <a:ext uri="{FF2B5EF4-FFF2-40B4-BE49-F238E27FC236}">
                <a16:creationId xmlns:a16="http://schemas.microsoft.com/office/drawing/2014/main" id="{4590415E-2F4F-B34C-975F-7509179742F1}"/>
              </a:ext>
            </a:extLst>
          </p:cNvPr>
          <p:cNvPicPr>
            <a:picLocks noChangeAspect="1"/>
          </p:cNvPicPr>
          <p:nvPr userDrawn="1"/>
        </p:nvPicPr>
        <p:blipFill>
          <a:blip r:embed="rId2"/>
          <a:stretch>
            <a:fillRect/>
          </a:stretch>
        </p:blipFill>
        <p:spPr>
          <a:xfrm>
            <a:off x="-336548" y="121579"/>
            <a:ext cx="4197350" cy="1012958"/>
          </a:xfrm>
          <a:prstGeom prst="rect">
            <a:avLst/>
          </a:prstGeom>
        </p:spPr>
      </p:pic>
      <p:sp>
        <p:nvSpPr>
          <p:cNvPr id="6" name="Title 1">
            <a:extLst>
              <a:ext uri="{FF2B5EF4-FFF2-40B4-BE49-F238E27FC236}">
                <a16:creationId xmlns:a16="http://schemas.microsoft.com/office/drawing/2014/main" id="{42401445-DB0B-D44D-B605-7A88A3BCCA23}"/>
              </a:ext>
            </a:extLst>
          </p:cNvPr>
          <p:cNvSpPr>
            <a:spLocks noGrp="1"/>
          </p:cNvSpPr>
          <p:nvPr>
            <p:ph type="title"/>
          </p:nvPr>
        </p:nvSpPr>
        <p:spPr>
          <a:xfrm>
            <a:off x="623888" y="1709741"/>
            <a:ext cx="7886700" cy="2852738"/>
          </a:xfrm>
        </p:spPr>
        <p:txBody>
          <a:bodyPr anchor="b"/>
          <a:lstStyle>
            <a:lvl1pPr>
              <a:defRPr sz="6000"/>
            </a:lvl1pPr>
          </a:lstStyle>
          <a:p>
            <a:r>
              <a:rPr lang="fr-FR"/>
              <a:t>Modifiez le style du titre</a:t>
            </a:r>
            <a:endParaRPr lang="en-US" dirty="0"/>
          </a:p>
        </p:txBody>
      </p:sp>
    </p:spTree>
    <p:extLst>
      <p:ext uri="{BB962C8B-B14F-4D97-AF65-F5344CB8AC3E}">
        <p14:creationId xmlns:p14="http://schemas.microsoft.com/office/powerpoint/2010/main" val="3350706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Modifier les styles du texte du masque
Deuxième niveau
Troisième niveau
Quatrième niveau
Cinquième niveau</a:t>
            </a:r>
            <a:endParaRPr lang="en-US" dirty="0"/>
          </a:p>
        </p:txBody>
      </p:sp>
    </p:spTree>
    <p:extLst>
      <p:ext uri="{BB962C8B-B14F-4D97-AF65-F5344CB8AC3E}">
        <p14:creationId xmlns:p14="http://schemas.microsoft.com/office/powerpoint/2010/main" val="910829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8"/>
          </a:xfrm>
        </p:spPr>
        <p:txBody>
          <a:bodyPr anchor="b"/>
          <a:lstStyle>
            <a:lvl1pPr>
              <a:defRPr sz="6000"/>
            </a:lvl1pPr>
          </a:lstStyle>
          <a:p>
            <a:r>
              <a:rPr lang="fr-FR"/>
              <a:t>Modifiez le style du titre</a:t>
            </a:r>
            <a:endParaRPr lang="en-US" dirty="0"/>
          </a:p>
        </p:txBody>
      </p:sp>
      <p:sp>
        <p:nvSpPr>
          <p:cNvPr id="3" name="Text Placeholder 2"/>
          <p:cNvSpPr>
            <a:spLocks noGrp="1"/>
          </p:cNvSpPr>
          <p:nvPr>
            <p:ph type="body" idx="1"/>
          </p:nvPr>
        </p:nvSpPr>
        <p:spPr>
          <a:xfrm>
            <a:off x="623888" y="4589471"/>
            <a:ext cx="7886700" cy="1500188"/>
          </a:xfrm>
        </p:spPr>
        <p:txBody>
          <a:bodyPr/>
          <a:lstStyle>
            <a:lvl1pPr marL="0" indent="0">
              <a:buNone/>
              <a:defRPr sz="2400">
                <a:solidFill>
                  <a:schemeClr val="tx1"/>
                </a:solidFill>
              </a:defRPr>
            </a:lvl1pPr>
            <a:lvl2pPr marL="457088" indent="0">
              <a:buNone/>
              <a:defRPr sz="2002">
                <a:solidFill>
                  <a:schemeClr val="tx1">
                    <a:tint val="75000"/>
                  </a:schemeClr>
                </a:solidFill>
              </a:defRPr>
            </a:lvl2pPr>
            <a:lvl3pPr marL="914175" indent="0">
              <a:buNone/>
              <a:defRPr sz="1800">
                <a:solidFill>
                  <a:schemeClr val="tx1">
                    <a:tint val="75000"/>
                  </a:schemeClr>
                </a:solidFill>
              </a:defRPr>
            </a:lvl3pPr>
            <a:lvl4pPr marL="1371255" indent="0">
              <a:buNone/>
              <a:defRPr sz="1598">
                <a:solidFill>
                  <a:schemeClr val="tx1">
                    <a:tint val="75000"/>
                  </a:schemeClr>
                </a:solidFill>
              </a:defRPr>
            </a:lvl4pPr>
            <a:lvl5pPr marL="1828343" indent="0">
              <a:buNone/>
              <a:defRPr sz="1598">
                <a:solidFill>
                  <a:schemeClr val="tx1">
                    <a:tint val="75000"/>
                  </a:schemeClr>
                </a:solidFill>
              </a:defRPr>
            </a:lvl5pPr>
            <a:lvl6pPr marL="2285430" indent="0">
              <a:buNone/>
              <a:defRPr sz="1598">
                <a:solidFill>
                  <a:schemeClr val="tx1">
                    <a:tint val="75000"/>
                  </a:schemeClr>
                </a:solidFill>
              </a:defRPr>
            </a:lvl6pPr>
            <a:lvl7pPr marL="2742518" indent="0">
              <a:buNone/>
              <a:defRPr sz="1598">
                <a:solidFill>
                  <a:schemeClr val="tx1">
                    <a:tint val="75000"/>
                  </a:schemeClr>
                </a:solidFill>
              </a:defRPr>
            </a:lvl7pPr>
            <a:lvl8pPr marL="3199598" indent="0">
              <a:buNone/>
              <a:defRPr sz="1598">
                <a:solidFill>
                  <a:schemeClr val="tx1">
                    <a:tint val="75000"/>
                  </a:schemeClr>
                </a:solidFill>
              </a:defRPr>
            </a:lvl8pPr>
            <a:lvl9pPr marL="3656685" indent="0">
              <a:buNone/>
              <a:defRPr sz="1598">
                <a:solidFill>
                  <a:schemeClr val="tx1">
                    <a:tint val="75000"/>
                  </a:schemeClr>
                </a:solidFill>
              </a:defRPr>
            </a:lvl9pPr>
          </a:lstStyle>
          <a:p>
            <a:pPr lvl="0"/>
            <a:r>
              <a:rPr lang="fr-FR"/>
              <a:t>Modifier les styles du texte du masque
Deuxième niveau
Troisième niveau
Quatrième niveau
Cinquième niveau</a:t>
            </a:r>
            <a:endParaRPr lang="en-US" dirty="0"/>
          </a:p>
        </p:txBody>
      </p:sp>
    </p:spTree>
    <p:extLst>
      <p:ext uri="{BB962C8B-B14F-4D97-AF65-F5344CB8AC3E}">
        <p14:creationId xmlns:p14="http://schemas.microsoft.com/office/powerpoint/2010/main" val="1311720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28650" y="1825627"/>
            <a:ext cx="3886200" cy="4351335"/>
          </a:xfrm>
        </p:spPr>
        <p:txBody>
          <a:bodyPr/>
          <a:lstStyle/>
          <a:p>
            <a:pPr lvl="0"/>
            <a:endParaRPr lang="en-US" dirty="0"/>
          </a:p>
        </p:txBody>
      </p:sp>
      <p:sp>
        <p:nvSpPr>
          <p:cNvPr id="4" name="Content Placeholder 3"/>
          <p:cNvSpPr>
            <a:spLocks noGrp="1"/>
          </p:cNvSpPr>
          <p:nvPr>
            <p:ph sz="half" idx="2"/>
          </p:nvPr>
        </p:nvSpPr>
        <p:spPr>
          <a:xfrm>
            <a:off x="4629150" y="1825627"/>
            <a:ext cx="3886200" cy="4351335"/>
          </a:xfrm>
        </p:spPr>
        <p:txBody>
          <a:bodyPr/>
          <a:lstStyle/>
          <a:p>
            <a:pPr lvl="0"/>
            <a:endParaRPr lang="en-US" dirty="0"/>
          </a:p>
        </p:txBody>
      </p:sp>
    </p:spTree>
    <p:extLst>
      <p:ext uri="{BB962C8B-B14F-4D97-AF65-F5344CB8AC3E}">
        <p14:creationId xmlns:p14="http://schemas.microsoft.com/office/powerpoint/2010/main" val="1884908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Tree>
    <p:extLst>
      <p:ext uri="{BB962C8B-B14F-4D97-AF65-F5344CB8AC3E}">
        <p14:creationId xmlns:p14="http://schemas.microsoft.com/office/powerpoint/2010/main" val="3433175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0274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2"/>
            </a:lvl1pPr>
          </a:lstStyle>
          <a:p>
            <a:r>
              <a:rPr lang="fr-FR"/>
              <a:t>Modifiez le style du titre</a:t>
            </a:r>
            <a:endParaRPr lang="en-US" dirty="0"/>
          </a:p>
        </p:txBody>
      </p:sp>
      <p:sp>
        <p:nvSpPr>
          <p:cNvPr id="3" name="Picture Placeholder 2"/>
          <p:cNvSpPr>
            <a:spLocks noGrp="1" noChangeAspect="1"/>
          </p:cNvSpPr>
          <p:nvPr>
            <p:ph type="pic" idx="1"/>
          </p:nvPr>
        </p:nvSpPr>
        <p:spPr>
          <a:xfrm>
            <a:off x="3887391" y="987431"/>
            <a:ext cx="4629150" cy="4873628"/>
          </a:xfrm>
        </p:spPr>
        <p:txBody>
          <a:bodyPr anchor="t"/>
          <a:lstStyle>
            <a:lvl1pPr marL="0" indent="0">
              <a:buNone/>
              <a:defRPr sz="3202"/>
            </a:lvl1pPr>
            <a:lvl2pPr marL="457088" indent="0">
              <a:buNone/>
              <a:defRPr sz="2798"/>
            </a:lvl2pPr>
            <a:lvl3pPr marL="914175" indent="0">
              <a:buNone/>
              <a:defRPr sz="2400"/>
            </a:lvl3pPr>
            <a:lvl4pPr marL="1371255" indent="0">
              <a:buNone/>
              <a:defRPr sz="2002"/>
            </a:lvl4pPr>
            <a:lvl5pPr marL="1828343" indent="0">
              <a:buNone/>
              <a:defRPr sz="2002"/>
            </a:lvl5pPr>
            <a:lvl6pPr marL="2285430" indent="0">
              <a:buNone/>
              <a:defRPr sz="2002"/>
            </a:lvl6pPr>
            <a:lvl7pPr marL="2742518" indent="0">
              <a:buNone/>
              <a:defRPr sz="2002"/>
            </a:lvl7pPr>
            <a:lvl8pPr marL="3199598" indent="0">
              <a:buNone/>
              <a:defRPr sz="2002"/>
            </a:lvl8pPr>
            <a:lvl9pPr marL="3656685" indent="0">
              <a:buNone/>
              <a:defRPr sz="2002"/>
            </a:lvl9pPr>
          </a:lstStyle>
          <a:p>
            <a:r>
              <a:rPr lang="fr-FR"/>
              <a:t>Cliquez sur l'icône pour ajouter une image</a:t>
            </a:r>
            <a:endParaRPr lang="en-US" dirty="0"/>
          </a:p>
        </p:txBody>
      </p:sp>
      <p:sp>
        <p:nvSpPr>
          <p:cNvPr id="4" name="Text Placeholder 3"/>
          <p:cNvSpPr>
            <a:spLocks noGrp="1"/>
          </p:cNvSpPr>
          <p:nvPr>
            <p:ph type="body" sz="half" idx="2"/>
          </p:nvPr>
        </p:nvSpPr>
        <p:spPr>
          <a:xfrm>
            <a:off x="629841" y="2057400"/>
            <a:ext cx="2949178" cy="3811590"/>
          </a:xfrm>
        </p:spPr>
        <p:txBody>
          <a:bodyPr/>
          <a:lstStyle>
            <a:lvl1pPr marL="0" indent="0">
              <a:buNone/>
              <a:defRPr sz="1598"/>
            </a:lvl1pPr>
            <a:lvl2pPr marL="457088" indent="0">
              <a:buNone/>
              <a:defRPr sz="1403"/>
            </a:lvl2pPr>
            <a:lvl3pPr marL="914175" indent="0">
              <a:buNone/>
              <a:defRPr sz="1200"/>
            </a:lvl3pPr>
            <a:lvl4pPr marL="1371255" indent="0">
              <a:buNone/>
              <a:defRPr sz="998"/>
            </a:lvl4pPr>
            <a:lvl5pPr marL="1828343" indent="0">
              <a:buNone/>
              <a:defRPr sz="998"/>
            </a:lvl5pPr>
            <a:lvl6pPr marL="2285430" indent="0">
              <a:buNone/>
              <a:defRPr sz="998"/>
            </a:lvl6pPr>
            <a:lvl7pPr marL="2742518" indent="0">
              <a:buNone/>
              <a:defRPr sz="998"/>
            </a:lvl7pPr>
            <a:lvl8pPr marL="3199598" indent="0">
              <a:buNone/>
              <a:defRPr sz="998"/>
            </a:lvl8pPr>
            <a:lvl9pPr marL="3656685" indent="0">
              <a:buNone/>
              <a:defRPr sz="998"/>
            </a:lvl9pPr>
          </a:lstStyle>
          <a:p>
            <a:pPr lvl="0"/>
            <a:r>
              <a:rPr lang="fr-FR"/>
              <a:t>Modifier les styles du texte du masque
Deuxième niveau
Troisième niveau
Quatrième niveau
Cinquième niveau</a:t>
            </a:r>
            <a:endParaRPr lang="en-US" dirty="0"/>
          </a:p>
        </p:txBody>
      </p:sp>
    </p:spTree>
    <p:extLst>
      <p:ext uri="{BB962C8B-B14F-4D97-AF65-F5344CB8AC3E}">
        <p14:creationId xmlns:p14="http://schemas.microsoft.com/office/powerpoint/2010/main" val="2749933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3"/>
            <a:ext cx="7886700" cy="1325565"/>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628650" y="1825627"/>
            <a:ext cx="7886700" cy="4351335"/>
          </a:xfrm>
          <a:prstGeom prst="rect">
            <a:avLst/>
          </a:prstGeom>
        </p:spPr>
        <p:txBody>
          <a:bodyPr vert="horz" lIns="91440" tIns="45720" rIns="91440" bIns="45720" rtlCol="0">
            <a:normAutofit/>
          </a:bodyPr>
          <a:lstStyle/>
          <a:p>
            <a:pPr lvl="0"/>
            <a:r>
              <a:rPr lang="fr-FR"/>
              <a:t>Modifier les styles du texte du masque
Deuxième niveau
Troisième niveau
Quatrième niveau
Cinquième niveau</a:t>
            </a:r>
            <a:endParaRPr lang="en-US" dirty="0"/>
          </a:p>
        </p:txBody>
      </p:sp>
      <p:grpSp>
        <p:nvGrpSpPr>
          <p:cNvPr id="14" name="Group 11">
            <a:extLst>
              <a:ext uri="{FF2B5EF4-FFF2-40B4-BE49-F238E27FC236}">
                <a16:creationId xmlns:a16="http://schemas.microsoft.com/office/drawing/2014/main" id="{8ADF8589-063A-1546-8085-07B315CCB283}"/>
              </a:ext>
            </a:extLst>
          </p:cNvPr>
          <p:cNvGrpSpPr>
            <a:grpSpLocks/>
          </p:cNvGrpSpPr>
          <p:nvPr userDrawn="1"/>
        </p:nvGrpSpPr>
        <p:grpSpPr bwMode="auto">
          <a:xfrm>
            <a:off x="-2150" y="6790459"/>
            <a:ext cx="9200548" cy="90488"/>
            <a:chOff x="606161" y="2106824"/>
            <a:chExt cx="6205940" cy="1241188"/>
          </a:xfrm>
        </p:grpSpPr>
        <p:sp>
          <p:nvSpPr>
            <p:cNvPr id="15" name="Rectangle 14">
              <a:extLst>
                <a:ext uri="{FF2B5EF4-FFF2-40B4-BE49-F238E27FC236}">
                  <a16:creationId xmlns:a16="http://schemas.microsoft.com/office/drawing/2014/main" id="{7CD4AE55-E3E4-8E48-A531-035261AD147D}"/>
                </a:ext>
              </a:extLst>
            </p:cNvPr>
            <p:cNvSpPr/>
            <p:nvPr userDrawn="1"/>
          </p:nvSpPr>
          <p:spPr>
            <a:xfrm>
              <a:off x="606161" y="2106824"/>
              <a:ext cx="1241028" cy="124118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6353" fontAlgn="auto">
                <a:spcBef>
                  <a:spcPts val="0"/>
                </a:spcBef>
                <a:spcAft>
                  <a:spcPts val="0"/>
                </a:spcAft>
                <a:defRPr/>
              </a:pPr>
              <a:endParaRPr lang="en-US" sz="923" dirty="0">
                <a:latin typeface="Open Sans Light"/>
              </a:endParaRPr>
            </a:p>
          </p:txBody>
        </p:sp>
        <p:sp>
          <p:nvSpPr>
            <p:cNvPr id="16" name="Rectangle 15">
              <a:extLst>
                <a:ext uri="{FF2B5EF4-FFF2-40B4-BE49-F238E27FC236}">
                  <a16:creationId xmlns:a16="http://schemas.microsoft.com/office/drawing/2014/main" id="{5753BF61-1322-C642-81B1-2BEA6A9D7516}"/>
                </a:ext>
              </a:extLst>
            </p:cNvPr>
            <p:cNvSpPr/>
            <p:nvPr userDrawn="1"/>
          </p:nvSpPr>
          <p:spPr>
            <a:xfrm>
              <a:off x="1847189" y="2106824"/>
              <a:ext cx="1241429" cy="124118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6353" fontAlgn="auto">
                <a:spcBef>
                  <a:spcPts val="0"/>
                </a:spcBef>
                <a:spcAft>
                  <a:spcPts val="0"/>
                </a:spcAft>
                <a:defRPr/>
              </a:pPr>
              <a:endParaRPr lang="en-US" sz="923" dirty="0">
                <a:latin typeface="Open Sans Light"/>
              </a:endParaRPr>
            </a:p>
          </p:txBody>
        </p:sp>
        <p:sp>
          <p:nvSpPr>
            <p:cNvPr id="17" name="Rectangle 16">
              <a:extLst>
                <a:ext uri="{FF2B5EF4-FFF2-40B4-BE49-F238E27FC236}">
                  <a16:creationId xmlns:a16="http://schemas.microsoft.com/office/drawing/2014/main" id="{505D8262-7348-B74A-B1E5-C429BF3920A3}"/>
                </a:ext>
              </a:extLst>
            </p:cNvPr>
            <p:cNvSpPr/>
            <p:nvPr userDrawn="1"/>
          </p:nvSpPr>
          <p:spPr>
            <a:xfrm>
              <a:off x="3088617" y="2106824"/>
              <a:ext cx="1241027" cy="1241188"/>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6353" fontAlgn="auto">
                <a:spcBef>
                  <a:spcPts val="0"/>
                </a:spcBef>
                <a:spcAft>
                  <a:spcPts val="0"/>
                </a:spcAft>
                <a:defRPr/>
              </a:pPr>
              <a:endParaRPr lang="en-US" sz="923" dirty="0">
                <a:latin typeface="Open Sans Light"/>
              </a:endParaRPr>
            </a:p>
          </p:txBody>
        </p:sp>
        <p:sp>
          <p:nvSpPr>
            <p:cNvPr id="18" name="Rectangle 17">
              <a:extLst>
                <a:ext uri="{FF2B5EF4-FFF2-40B4-BE49-F238E27FC236}">
                  <a16:creationId xmlns:a16="http://schemas.microsoft.com/office/drawing/2014/main" id="{7AE6F6EB-C764-0142-9907-8F053728961D}"/>
                </a:ext>
              </a:extLst>
            </p:cNvPr>
            <p:cNvSpPr/>
            <p:nvPr userDrawn="1"/>
          </p:nvSpPr>
          <p:spPr>
            <a:xfrm>
              <a:off x="4329645" y="2106824"/>
              <a:ext cx="1241429" cy="1241188"/>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6353" fontAlgn="auto">
                <a:spcBef>
                  <a:spcPts val="0"/>
                </a:spcBef>
                <a:spcAft>
                  <a:spcPts val="0"/>
                </a:spcAft>
                <a:defRPr/>
              </a:pPr>
              <a:endParaRPr lang="en-US" sz="923" dirty="0">
                <a:latin typeface="Open Sans Light"/>
              </a:endParaRPr>
            </a:p>
          </p:txBody>
        </p:sp>
        <p:sp>
          <p:nvSpPr>
            <p:cNvPr id="19" name="Rectangle 18">
              <a:extLst>
                <a:ext uri="{FF2B5EF4-FFF2-40B4-BE49-F238E27FC236}">
                  <a16:creationId xmlns:a16="http://schemas.microsoft.com/office/drawing/2014/main" id="{894EFFE0-7781-6F4A-8329-190CB533253E}"/>
                </a:ext>
              </a:extLst>
            </p:cNvPr>
            <p:cNvSpPr/>
            <p:nvPr userDrawn="1"/>
          </p:nvSpPr>
          <p:spPr>
            <a:xfrm>
              <a:off x="5571073" y="2106824"/>
              <a:ext cx="1241028" cy="124118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456353" fontAlgn="auto">
                <a:spcBef>
                  <a:spcPts val="0"/>
                </a:spcBef>
                <a:spcAft>
                  <a:spcPts val="0"/>
                </a:spcAft>
                <a:defRPr/>
              </a:pPr>
              <a:endParaRPr lang="en-US" sz="923" dirty="0">
                <a:latin typeface="Open Sans Light"/>
              </a:endParaRPr>
            </a:p>
          </p:txBody>
        </p:sp>
      </p:grpSp>
      <p:pic>
        <p:nvPicPr>
          <p:cNvPr id="21" name="Image 20">
            <a:extLst>
              <a:ext uri="{FF2B5EF4-FFF2-40B4-BE49-F238E27FC236}">
                <a16:creationId xmlns:a16="http://schemas.microsoft.com/office/drawing/2014/main" id="{BBA76F50-A55F-9245-A363-154E7DFB1C4B}"/>
              </a:ext>
            </a:extLst>
          </p:cNvPr>
          <p:cNvPicPr>
            <a:picLocks noChangeAspect="1"/>
          </p:cNvPicPr>
          <p:nvPr userDrawn="1"/>
        </p:nvPicPr>
        <p:blipFill>
          <a:blip r:embed="rId11"/>
          <a:stretch>
            <a:fillRect/>
          </a:stretch>
        </p:blipFill>
        <p:spPr>
          <a:xfrm>
            <a:off x="7384992" y="6411199"/>
            <a:ext cx="1759009" cy="424508"/>
          </a:xfrm>
          <a:prstGeom prst="rect">
            <a:avLst/>
          </a:prstGeom>
        </p:spPr>
      </p:pic>
    </p:spTree>
    <p:extLst>
      <p:ext uri="{BB962C8B-B14F-4D97-AF65-F5344CB8AC3E}">
        <p14:creationId xmlns:p14="http://schemas.microsoft.com/office/powerpoint/2010/main" val="1449374226"/>
      </p:ext>
    </p:extLst>
  </p:cSld>
  <p:clrMap bg1="lt1" tx1="dk1" bg2="lt2" tx2="dk2" accent1="accent1" accent2="accent2" accent3="accent3" accent4="accent4" accent5="accent5" accent6="accent6" hlink="hlink" folHlink="folHlink"/>
  <p:sldLayoutIdLst>
    <p:sldLayoutId id="2147483661" r:id="rId1"/>
    <p:sldLayoutId id="2147483670" r:id="rId2"/>
    <p:sldLayoutId id="2147483671" r:id="rId3"/>
    <p:sldLayoutId id="2147483662" r:id="rId4"/>
    <p:sldLayoutId id="2147483663" r:id="rId5"/>
    <p:sldLayoutId id="2147483664" r:id="rId6"/>
    <p:sldLayoutId id="2147483666" r:id="rId7"/>
    <p:sldLayoutId id="2147483667" r:id="rId8"/>
    <p:sldLayoutId id="2147483669" r:id="rId9"/>
  </p:sldLayoutIdLst>
  <p:txStyles>
    <p:titleStyle>
      <a:lvl1pPr algn="l" defTabSz="914175" rtl="0" eaLnBrk="1" latinLnBrk="0" hangingPunct="1">
        <a:lnSpc>
          <a:spcPct val="90000"/>
        </a:lnSpc>
        <a:spcBef>
          <a:spcPct val="0"/>
        </a:spcBef>
        <a:buNone/>
        <a:defRPr sz="4403" kern="1200">
          <a:solidFill>
            <a:schemeClr val="tx1"/>
          </a:solidFill>
          <a:latin typeface="+mj-lt"/>
          <a:ea typeface="+mj-ea"/>
          <a:cs typeface="+mj-cs"/>
        </a:defRPr>
      </a:lvl1pPr>
    </p:titleStyle>
    <p:bodyStyle>
      <a:lvl1pPr marL="228540" indent="-228540" algn="l" defTabSz="914175" rtl="0" eaLnBrk="1" latinLnBrk="0" hangingPunct="1">
        <a:lnSpc>
          <a:spcPct val="90000"/>
        </a:lnSpc>
        <a:spcBef>
          <a:spcPts val="998"/>
        </a:spcBef>
        <a:buFont typeface="Arial" panose="020B0604020202020204" pitchFamily="34" charset="0"/>
        <a:buChar char="•"/>
        <a:defRPr sz="2798" kern="1200">
          <a:solidFill>
            <a:schemeClr val="tx1"/>
          </a:solidFill>
          <a:latin typeface="+mn-lt"/>
          <a:ea typeface="+mn-ea"/>
          <a:cs typeface="+mn-cs"/>
        </a:defRPr>
      </a:lvl1pPr>
      <a:lvl2pPr marL="685628" indent="-228540" algn="l" defTabSz="914175" rtl="0" eaLnBrk="1" latinLnBrk="0" hangingPunct="1">
        <a:lnSpc>
          <a:spcPct val="90000"/>
        </a:lnSpc>
        <a:spcBef>
          <a:spcPts val="503"/>
        </a:spcBef>
        <a:buFont typeface="Arial" panose="020B0604020202020204" pitchFamily="34" charset="0"/>
        <a:buChar char="•"/>
        <a:defRPr sz="2400" kern="1200">
          <a:solidFill>
            <a:schemeClr val="tx1"/>
          </a:solidFill>
          <a:latin typeface="+mn-lt"/>
          <a:ea typeface="+mn-ea"/>
          <a:cs typeface="+mn-cs"/>
        </a:defRPr>
      </a:lvl2pPr>
      <a:lvl3pPr marL="1142715" indent="-228540" algn="l" defTabSz="914175" rtl="0" eaLnBrk="1" latinLnBrk="0" hangingPunct="1">
        <a:lnSpc>
          <a:spcPct val="90000"/>
        </a:lnSpc>
        <a:spcBef>
          <a:spcPts val="503"/>
        </a:spcBef>
        <a:buFont typeface="Arial" panose="020B0604020202020204" pitchFamily="34" charset="0"/>
        <a:buChar char="•"/>
        <a:defRPr sz="2002" kern="1200">
          <a:solidFill>
            <a:schemeClr val="tx1"/>
          </a:solidFill>
          <a:latin typeface="+mn-lt"/>
          <a:ea typeface="+mn-ea"/>
          <a:cs typeface="+mn-cs"/>
        </a:defRPr>
      </a:lvl3pPr>
      <a:lvl4pPr marL="159980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4pPr>
      <a:lvl5pPr marL="205688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5pPr>
      <a:lvl6pPr marL="2513970"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6pPr>
      <a:lvl7pPr marL="2971058"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7pPr>
      <a:lvl8pPr marL="342814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8pPr>
      <a:lvl9pPr marL="388522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175" rtl="0" eaLnBrk="1" latinLnBrk="0" hangingPunct="1">
        <a:defRPr sz="1800" kern="1200">
          <a:solidFill>
            <a:schemeClr val="tx1"/>
          </a:solidFill>
          <a:latin typeface="+mn-lt"/>
          <a:ea typeface="+mn-ea"/>
          <a:cs typeface="+mn-cs"/>
        </a:defRPr>
      </a:lvl1pPr>
      <a:lvl2pPr marL="457088" algn="l" defTabSz="914175" rtl="0" eaLnBrk="1" latinLnBrk="0" hangingPunct="1">
        <a:defRPr sz="1800" kern="1200">
          <a:solidFill>
            <a:schemeClr val="tx1"/>
          </a:solidFill>
          <a:latin typeface="+mn-lt"/>
          <a:ea typeface="+mn-ea"/>
          <a:cs typeface="+mn-cs"/>
        </a:defRPr>
      </a:lvl2pPr>
      <a:lvl3pPr marL="914175" algn="l" defTabSz="914175" rtl="0" eaLnBrk="1" latinLnBrk="0" hangingPunct="1">
        <a:defRPr sz="1800" kern="1200">
          <a:solidFill>
            <a:schemeClr val="tx1"/>
          </a:solidFill>
          <a:latin typeface="+mn-lt"/>
          <a:ea typeface="+mn-ea"/>
          <a:cs typeface="+mn-cs"/>
        </a:defRPr>
      </a:lvl3pPr>
      <a:lvl4pPr marL="1371255" algn="l" defTabSz="914175" rtl="0" eaLnBrk="1" latinLnBrk="0" hangingPunct="1">
        <a:defRPr sz="1800" kern="1200">
          <a:solidFill>
            <a:schemeClr val="tx1"/>
          </a:solidFill>
          <a:latin typeface="+mn-lt"/>
          <a:ea typeface="+mn-ea"/>
          <a:cs typeface="+mn-cs"/>
        </a:defRPr>
      </a:lvl4pPr>
      <a:lvl5pPr marL="1828343" algn="l" defTabSz="914175" rtl="0" eaLnBrk="1" latinLnBrk="0" hangingPunct="1">
        <a:defRPr sz="1800" kern="1200">
          <a:solidFill>
            <a:schemeClr val="tx1"/>
          </a:solidFill>
          <a:latin typeface="+mn-lt"/>
          <a:ea typeface="+mn-ea"/>
          <a:cs typeface="+mn-cs"/>
        </a:defRPr>
      </a:lvl5pPr>
      <a:lvl6pPr marL="2285430" algn="l" defTabSz="914175" rtl="0" eaLnBrk="1" latinLnBrk="0" hangingPunct="1">
        <a:defRPr sz="1800" kern="1200">
          <a:solidFill>
            <a:schemeClr val="tx1"/>
          </a:solidFill>
          <a:latin typeface="+mn-lt"/>
          <a:ea typeface="+mn-ea"/>
          <a:cs typeface="+mn-cs"/>
        </a:defRPr>
      </a:lvl6pPr>
      <a:lvl7pPr marL="2742518" algn="l" defTabSz="914175" rtl="0" eaLnBrk="1" latinLnBrk="0" hangingPunct="1">
        <a:defRPr sz="1800" kern="1200">
          <a:solidFill>
            <a:schemeClr val="tx1"/>
          </a:solidFill>
          <a:latin typeface="+mn-lt"/>
          <a:ea typeface="+mn-ea"/>
          <a:cs typeface="+mn-cs"/>
        </a:defRPr>
      </a:lvl7pPr>
      <a:lvl8pPr marL="3199598" algn="l" defTabSz="914175" rtl="0" eaLnBrk="1" latinLnBrk="0" hangingPunct="1">
        <a:defRPr sz="1800" kern="1200">
          <a:solidFill>
            <a:schemeClr val="tx1"/>
          </a:solidFill>
          <a:latin typeface="+mn-lt"/>
          <a:ea typeface="+mn-ea"/>
          <a:cs typeface="+mn-cs"/>
        </a:defRPr>
      </a:lvl8pPr>
      <a:lvl9pPr marL="3656685" algn="l" defTabSz="91417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hyperlink" Target="https://www.istockphoto.com/vector/puzzle-background-pattern-gm1305507790-396377052" TargetMode="Externa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www.ncbi.nlm.nih.gov/snp/" TargetMode="External"/><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98F3BBD-3200-191D-2528-92FCA71FDEF4}"/>
              </a:ext>
            </a:extLst>
          </p:cNvPr>
          <p:cNvSpPr txBox="1">
            <a:spLocks/>
          </p:cNvSpPr>
          <p:nvPr/>
        </p:nvSpPr>
        <p:spPr>
          <a:xfrm>
            <a:off x="276726" y="1766271"/>
            <a:ext cx="8388454" cy="2144650"/>
          </a:xfrm>
          <a:prstGeom prst="rect">
            <a:avLst/>
          </a:prstGeom>
        </p:spPr>
        <p:txBody>
          <a:bodyPr vert="horz" lIns="91440" tIns="45720" rIns="91440" bIns="45720" rtlCol="0" anchor="t">
            <a:normAutofit fontScale="90000"/>
          </a:bodyPr>
          <a:lstStyle>
            <a:lvl1pPr algn="l" defTabSz="914175" rtl="0" eaLnBrk="1" latinLnBrk="0" hangingPunct="1">
              <a:lnSpc>
                <a:spcPct val="90000"/>
              </a:lnSpc>
              <a:spcBef>
                <a:spcPct val="0"/>
              </a:spcBef>
              <a:buNone/>
              <a:defRPr sz="6000" kern="1200">
                <a:solidFill>
                  <a:schemeClr val="tx1"/>
                </a:solidFill>
                <a:latin typeface="+mj-lt"/>
                <a:ea typeface="+mj-ea"/>
                <a:cs typeface="+mj-cs"/>
              </a:defRPr>
            </a:lvl1pPr>
          </a:lstStyle>
          <a:p>
            <a:r>
              <a:rPr lang="en-CA" b="1" dirty="0"/>
              <a:t>Learning Your Data: Data Processing of Genetic Data.</a:t>
            </a:r>
            <a:endParaRPr lang="en-US" sz="4500" b="1" dirty="0"/>
          </a:p>
        </p:txBody>
      </p:sp>
      <p:sp>
        <p:nvSpPr>
          <p:cNvPr id="5" name="Subtitle 2">
            <a:extLst>
              <a:ext uri="{FF2B5EF4-FFF2-40B4-BE49-F238E27FC236}">
                <a16:creationId xmlns:a16="http://schemas.microsoft.com/office/drawing/2014/main" id="{0511229D-D74C-EDE8-55DB-987230942BC7}"/>
              </a:ext>
            </a:extLst>
          </p:cNvPr>
          <p:cNvSpPr txBox="1">
            <a:spLocks/>
          </p:cNvSpPr>
          <p:nvPr/>
        </p:nvSpPr>
        <p:spPr>
          <a:xfrm>
            <a:off x="673768" y="4036145"/>
            <a:ext cx="7991412" cy="1293022"/>
          </a:xfrm>
          <a:prstGeom prst="rect">
            <a:avLst/>
          </a:prstGeom>
        </p:spPr>
        <p:txBody>
          <a:bodyPr anchor="t">
            <a:normAutofit/>
          </a:bodyPr>
          <a:lstStyle>
            <a:lvl1pPr marL="228540" indent="-228540" algn="l" defTabSz="914175" rtl="0" eaLnBrk="1" latinLnBrk="0" hangingPunct="1">
              <a:lnSpc>
                <a:spcPct val="90000"/>
              </a:lnSpc>
              <a:spcBef>
                <a:spcPts val="998"/>
              </a:spcBef>
              <a:buFont typeface="Arial" panose="020B0604020202020204" pitchFamily="34" charset="0"/>
              <a:buChar char="•"/>
              <a:defRPr sz="2798" kern="1200">
                <a:solidFill>
                  <a:schemeClr val="tx1"/>
                </a:solidFill>
                <a:latin typeface="+mn-lt"/>
                <a:ea typeface="+mn-ea"/>
                <a:cs typeface="+mn-cs"/>
              </a:defRPr>
            </a:lvl1pPr>
            <a:lvl2pPr marL="685628" indent="-228540" algn="l" defTabSz="914175" rtl="0" eaLnBrk="1" latinLnBrk="0" hangingPunct="1">
              <a:lnSpc>
                <a:spcPct val="90000"/>
              </a:lnSpc>
              <a:spcBef>
                <a:spcPts val="503"/>
              </a:spcBef>
              <a:buFont typeface="Arial" panose="020B0604020202020204" pitchFamily="34" charset="0"/>
              <a:buChar char="•"/>
              <a:defRPr sz="2400" kern="1200">
                <a:solidFill>
                  <a:schemeClr val="tx1"/>
                </a:solidFill>
                <a:latin typeface="+mn-lt"/>
                <a:ea typeface="+mn-ea"/>
                <a:cs typeface="+mn-cs"/>
              </a:defRPr>
            </a:lvl2pPr>
            <a:lvl3pPr marL="1142715" indent="-228540" algn="l" defTabSz="914175" rtl="0" eaLnBrk="1" latinLnBrk="0" hangingPunct="1">
              <a:lnSpc>
                <a:spcPct val="90000"/>
              </a:lnSpc>
              <a:spcBef>
                <a:spcPts val="503"/>
              </a:spcBef>
              <a:buFont typeface="Arial" panose="020B0604020202020204" pitchFamily="34" charset="0"/>
              <a:buChar char="•"/>
              <a:defRPr sz="2002" kern="1200">
                <a:solidFill>
                  <a:schemeClr val="tx1"/>
                </a:solidFill>
                <a:latin typeface="+mn-lt"/>
                <a:ea typeface="+mn-ea"/>
                <a:cs typeface="+mn-cs"/>
              </a:defRPr>
            </a:lvl3pPr>
            <a:lvl4pPr marL="159980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4pPr>
            <a:lvl5pPr marL="205688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5pPr>
            <a:lvl6pPr marL="2513970"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6pPr>
            <a:lvl7pPr marL="2971058"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7pPr>
            <a:lvl8pPr marL="342814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8pPr>
            <a:lvl9pPr marL="388522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Benjamin Kaufman</a:t>
            </a:r>
          </a:p>
          <a:p>
            <a:pPr marL="0" indent="0">
              <a:buNone/>
            </a:pPr>
            <a:r>
              <a:rPr lang="en-US" b="1" dirty="0"/>
              <a:t>PhD Student in Human Genetics</a:t>
            </a:r>
          </a:p>
        </p:txBody>
      </p:sp>
    </p:spTree>
    <p:extLst>
      <p:ext uri="{BB962C8B-B14F-4D97-AF65-F5344CB8AC3E}">
        <p14:creationId xmlns:p14="http://schemas.microsoft.com/office/powerpoint/2010/main" val="21152491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 name="Rectangle 2">
            <a:extLst>
              <a:ext uri="{FF2B5EF4-FFF2-40B4-BE49-F238E27FC236}">
                <a16:creationId xmlns:a16="http://schemas.microsoft.com/office/drawing/2014/main" id="{4530C06A-0226-2FE7-FA50-764B81179F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57251"/>
            <a:ext cx="9141714" cy="51434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4" name="Title 1">
            <a:extLst>
              <a:ext uri="{FF2B5EF4-FFF2-40B4-BE49-F238E27FC236}">
                <a16:creationId xmlns:a16="http://schemas.microsoft.com/office/drawing/2014/main" id="{68535317-FFEE-6200-95F4-6A9039E04A20}"/>
              </a:ext>
            </a:extLst>
          </p:cNvPr>
          <p:cNvSpPr>
            <a:spLocks noGrp="1"/>
          </p:cNvSpPr>
          <p:nvPr>
            <p:ph type="title"/>
          </p:nvPr>
        </p:nvSpPr>
        <p:spPr>
          <a:xfrm>
            <a:off x="390906" y="1591056"/>
            <a:ext cx="8366760" cy="836676"/>
          </a:xfrm>
        </p:spPr>
        <p:txBody>
          <a:bodyPr>
            <a:normAutofit fontScale="90000"/>
          </a:bodyPr>
          <a:lstStyle/>
          <a:p>
            <a:r>
              <a:rPr lang="en-US" dirty="0"/>
              <a:t>Hardy-Weinberg Equilibrium</a:t>
            </a:r>
          </a:p>
        </p:txBody>
      </p:sp>
      <p:pic>
        <p:nvPicPr>
          <p:cNvPr id="5" name="Content Placeholder 4" descr="A diagram of a line&#10;&#10;AI-generated content may be incorrect.">
            <a:extLst>
              <a:ext uri="{FF2B5EF4-FFF2-40B4-BE49-F238E27FC236}">
                <a16:creationId xmlns:a16="http://schemas.microsoft.com/office/drawing/2014/main" id="{CFF2A923-F4FA-E2D1-98F0-6172BBCCC7EC}"/>
              </a:ext>
            </a:extLst>
          </p:cNvPr>
          <p:cNvPicPr>
            <a:picLocks noChangeAspect="1"/>
          </p:cNvPicPr>
          <p:nvPr/>
        </p:nvPicPr>
        <p:blipFill>
          <a:blip r:embed="rId2"/>
          <a:stretch>
            <a:fillRect/>
          </a:stretch>
        </p:blipFill>
        <p:spPr>
          <a:xfrm>
            <a:off x="4908262" y="2565050"/>
            <a:ext cx="3789582" cy="3054633"/>
          </a:xfrm>
          <a:prstGeom prst="rect">
            <a:avLst/>
          </a:prstGeom>
        </p:spPr>
      </p:pic>
      <p:sp>
        <p:nvSpPr>
          <p:cNvPr id="6" name="Content Placeholder 8">
            <a:extLst>
              <a:ext uri="{FF2B5EF4-FFF2-40B4-BE49-F238E27FC236}">
                <a16:creationId xmlns:a16="http://schemas.microsoft.com/office/drawing/2014/main" id="{6529E582-901C-02B3-8977-C7BDC95BEC3B}"/>
              </a:ext>
            </a:extLst>
          </p:cNvPr>
          <p:cNvSpPr txBox="1">
            <a:spLocks/>
          </p:cNvSpPr>
          <p:nvPr/>
        </p:nvSpPr>
        <p:spPr>
          <a:xfrm>
            <a:off x="388402" y="2581588"/>
            <a:ext cx="3847338" cy="954854"/>
          </a:xfrm>
          <a:prstGeom prst="rect">
            <a:avLst/>
          </a:prstGeom>
        </p:spPr>
        <p:txBody>
          <a:bodyPr>
            <a:normAutofit fontScale="62500" lnSpcReduction="20000"/>
          </a:bodyPr>
          <a:lstStyle>
            <a:lvl1pPr marL="228540" indent="-228540" algn="l" defTabSz="914175" rtl="0" eaLnBrk="1" latinLnBrk="0" hangingPunct="1">
              <a:lnSpc>
                <a:spcPct val="90000"/>
              </a:lnSpc>
              <a:spcBef>
                <a:spcPts val="998"/>
              </a:spcBef>
              <a:buFont typeface="Arial" panose="020B0604020202020204" pitchFamily="34" charset="0"/>
              <a:buChar char="•"/>
              <a:defRPr sz="2798" kern="1200">
                <a:solidFill>
                  <a:schemeClr val="tx1"/>
                </a:solidFill>
                <a:latin typeface="+mn-lt"/>
                <a:ea typeface="+mn-ea"/>
                <a:cs typeface="+mn-cs"/>
              </a:defRPr>
            </a:lvl1pPr>
            <a:lvl2pPr marL="685628" indent="-228540" algn="l" defTabSz="914175" rtl="0" eaLnBrk="1" latinLnBrk="0" hangingPunct="1">
              <a:lnSpc>
                <a:spcPct val="90000"/>
              </a:lnSpc>
              <a:spcBef>
                <a:spcPts val="503"/>
              </a:spcBef>
              <a:buFont typeface="Arial" panose="020B0604020202020204" pitchFamily="34" charset="0"/>
              <a:buChar char="•"/>
              <a:defRPr sz="2400" kern="1200">
                <a:solidFill>
                  <a:schemeClr val="tx1"/>
                </a:solidFill>
                <a:latin typeface="+mn-lt"/>
                <a:ea typeface="+mn-ea"/>
                <a:cs typeface="+mn-cs"/>
              </a:defRPr>
            </a:lvl2pPr>
            <a:lvl3pPr marL="1142715" indent="-228540" algn="l" defTabSz="914175" rtl="0" eaLnBrk="1" latinLnBrk="0" hangingPunct="1">
              <a:lnSpc>
                <a:spcPct val="90000"/>
              </a:lnSpc>
              <a:spcBef>
                <a:spcPts val="503"/>
              </a:spcBef>
              <a:buFont typeface="Arial" panose="020B0604020202020204" pitchFamily="34" charset="0"/>
              <a:buChar char="•"/>
              <a:defRPr sz="2002" kern="1200">
                <a:solidFill>
                  <a:schemeClr val="tx1"/>
                </a:solidFill>
                <a:latin typeface="+mn-lt"/>
                <a:ea typeface="+mn-ea"/>
                <a:cs typeface="+mn-cs"/>
              </a:defRPr>
            </a:lvl3pPr>
            <a:lvl4pPr marL="159980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4pPr>
            <a:lvl5pPr marL="2056883"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5pPr>
            <a:lvl6pPr marL="2513970"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6pPr>
            <a:lvl7pPr marL="2971058"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7pPr>
            <a:lvl8pPr marL="342814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8pPr>
            <a:lvl9pPr marL="3885225" indent="-228540" algn="l" defTabSz="914175" rtl="0" eaLnBrk="1" latinLnBrk="0" hangingPunct="1">
              <a:lnSpc>
                <a:spcPct val="90000"/>
              </a:lnSpc>
              <a:spcBef>
                <a:spcPts val="503"/>
              </a:spcBef>
              <a:buFont typeface="Arial" panose="020B0604020202020204" pitchFamily="34" charset="0"/>
              <a:buChar char="•"/>
              <a:defRPr sz="1800" kern="1200">
                <a:solidFill>
                  <a:schemeClr val="tx1"/>
                </a:solidFill>
                <a:latin typeface="+mn-lt"/>
                <a:ea typeface="+mn-ea"/>
                <a:cs typeface="+mn-cs"/>
              </a:defRPr>
            </a:lvl9pPr>
          </a:lstStyle>
          <a:p>
            <a:r>
              <a:rPr lang="en-US"/>
              <a:t>Hardy-Weinberg equilibrium describes the relationship between allele frequencies and genotype frequencies in an idealized population</a:t>
            </a:r>
          </a:p>
          <a:p>
            <a:pPr marL="342900" lvl="1" indent="0">
              <a:buFont typeface="Arial" panose="020B0604020202020204" pitchFamily="34" charset="0"/>
              <a:buNone/>
            </a:pPr>
            <a:endParaRPr lang="en-US" dirty="0"/>
          </a:p>
        </p:txBody>
      </p:sp>
      <p:sp>
        <p:nvSpPr>
          <p:cNvPr id="7" name="TextBox 6">
            <a:extLst>
              <a:ext uri="{FF2B5EF4-FFF2-40B4-BE49-F238E27FC236}">
                <a16:creationId xmlns:a16="http://schemas.microsoft.com/office/drawing/2014/main" id="{1D1079F5-B0B6-B965-A4C5-07D4776F323B}"/>
              </a:ext>
            </a:extLst>
          </p:cNvPr>
          <p:cNvSpPr txBox="1"/>
          <p:nvPr/>
        </p:nvSpPr>
        <p:spPr>
          <a:xfrm>
            <a:off x="868680" y="3416670"/>
            <a:ext cx="2633472" cy="507831"/>
          </a:xfrm>
          <a:prstGeom prst="rect">
            <a:avLst/>
          </a:prstGeom>
          <a:noFill/>
        </p:spPr>
        <p:txBody>
          <a:bodyPr wrap="square" rtlCol="0">
            <a:spAutoFit/>
          </a:bodyPr>
          <a:lstStyle/>
          <a:p>
            <a:r>
              <a:rPr lang="en-US" sz="1350" dirty="0"/>
              <a:t>Does anyone know what those ideal conditions are? </a:t>
            </a:r>
          </a:p>
        </p:txBody>
      </p:sp>
      <p:sp>
        <p:nvSpPr>
          <p:cNvPr id="8" name="TextBox 7">
            <a:extLst>
              <a:ext uri="{FF2B5EF4-FFF2-40B4-BE49-F238E27FC236}">
                <a16:creationId xmlns:a16="http://schemas.microsoft.com/office/drawing/2014/main" id="{E7661293-3643-C1A5-7445-0508AEBB2BD7}"/>
              </a:ext>
            </a:extLst>
          </p:cNvPr>
          <p:cNvSpPr txBox="1"/>
          <p:nvPr/>
        </p:nvSpPr>
        <p:spPr>
          <a:xfrm>
            <a:off x="868680" y="3416669"/>
            <a:ext cx="2313432" cy="1131079"/>
          </a:xfrm>
          <a:prstGeom prst="rect">
            <a:avLst/>
          </a:prstGeom>
          <a:noFill/>
        </p:spPr>
        <p:txBody>
          <a:bodyPr wrap="square" rtlCol="0">
            <a:spAutoFit/>
          </a:bodyPr>
          <a:lstStyle/>
          <a:p>
            <a:r>
              <a:rPr lang="en-CA" sz="1350" dirty="0"/>
              <a:t>No mutations</a:t>
            </a:r>
          </a:p>
          <a:p>
            <a:r>
              <a:rPr lang="en-CA" sz="1350" dirty="0"/>
              <a:t>No gene flow </a:t>
            </a:r>
          </a:p>
          <a:p>
            <a:r>
              <a:rPr lang="en-CA" sz="1350" dirty="0"/>
              <a:t>Infinite population size Random mating</a:t>
            </a:r>
          </a:p>
          <a:p>
            <a:r>
              <a:rPr lang="en-CA" sz="1350" dirty="0"/>
              <a:t>No natural selection</a:t>
            </a:r>
            <a:endParaRPr lang="en-US" sz="1350" dirty="0"/>
          </a:p>
        </p:txBody>
      </p:sp>
      <p:sp>
        <p:nvSpPr>
          <p:cNvPr id="9" name="TextBox 8">
            <a:extLst>
              <a:ext uri="{FF2B5EF4-FFF2-40B4-BE49-F238E27FC236}">
                <a16:creationId xmlns:a16="http://schemas.microsoft.com/office/drawing/2014/main" id="{B6FB7699-664E-C434-4BB7-6865CE732ACC}"/>
              </a:ext>
            </a:extLst>
          </p:cNvPr>
          <p:cNvSpPr txBox="1"/>
          <p:nvPr/>
        </p:nvSpPr>
        <p:spPr>
          <a:xfrm>
            <a:off x="759120" y="3416670"/>
            <a:ext cx="3476620" cy="1131079"/>
          </a:xfrm>
          <a:prstGeom prst="rect">
            <a:avLst/>
          </a:prstGeom>
          <a:noFill/>
        </p:spPr>
        <p:txBody>
          <a:bodyPr wrap="square" rtlCol="0">
            <a:spAutoFit/>
          </a:bodyPr>
          <a:lstStyle/>
          <a:p>
            <a:pPr marL="214313" indent="-214313">
              <a:buFont typeface="Arial" panose="020B0604020202020204" pitchFamily="34" charset="0"/>
              <a:buChar char="•"/>
            </a:pPr>
            <a:r>
              <a:rPr lang="en-US" sz="1350" dirty="0"/>
              <a:t>We filter out variants that statistically deviate from Hardy-Weinberg Equilibrium, as these typically indicate technical issues as opposed to biological phenomena</a:t>
            </a:r>
          </a:p>
        </p:txBody>
      </p:sp>
    </p:spTree>
    <p:extLst>
      <p:ext uri="{BB962C8B-B14F-4D97-AF65-F5344CB8AC3E}">
        <p14:creationId xmlns:p14="http://schemas.microsoft.com/office/powerpoint/2010/main" val="279185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8">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8">
                                            <p:txEl>
                                              <p:pRg st="0" end="0"/>
                                            </p:txEl>
                                          </p:spTgt>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8">
                                            <p:txEl>
                                              <p:pRg st="1" end="1"/>
                                            </p:txEl>
                                          </p:spTgt>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8">
                                            <p:txEl>
                                              <p:pRg st="2" end="2"/>
                                            </p:txEl>
                                          </p:spTgt>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8">
                                            <p:txEl>
                                              <p:pRg st="3" end="3"/>
                                            </p:txEl>
                                          </p:spTgt>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allAtOnce"/>
      <p:bldP spid="8" grpId="1" build="allAtOnce"/>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8120FE5-17A9-0723-7131-7FB7804F9E9F}"/>
              </a:ext>
            </a:extLst>
          </p:cNvPr>
          <p:cNvSpPr>
            <a:spLocks noGrp="1"/>
          </p:cNvSpPr>
          <p:nvPr>
            <p:ph type="title"/>
          </p:nvPr>
        </p:nvSpPr>
        <p:spPr>
          <a:xfrm>
            <a:off x="376589" y="1644509"/>
            <a:ext cx="8366760" cy="1097280"/>
          </a:xfrm>
        </p:spPr>
        <p:txBody>
          <a:bodyPr>
            <a:normAutofit fontScale="90000"/>
          </a:bodyPr>
          <a:lstStyle/>
          <a:p>
            <a:r>
              <a:rPr lang="en-US" dirty="0"/>
              <a:t>Principal Component Analysis (PCA)</a:t>
            </a:r>
          </a:p>
        </p:txBody>
      </p:sp>
      <p:sp>
        <p:nvSpPr>
          <p:cNvPr id="4" name="TextBox 3">
            <a:extLst>
              <a:ext uri="{FF2B5EF4-FFF2-40B4-BE49-F238E27FC236}">
                <a16:creationId xmlns:a16="http://schemas.microsoft.com/office/drawing/2014/main" id="{C8F4EA05-6E53-0620-09BF-2C428F08A34D}"/>
              </a:ext>
            </a:extLst>
          </p:cNvPr>
          <p:cNvSpPr txBox="1"/>
          <p:nvPr/>
        </p:nvSpPr>
        <p:spPr>
          <a:xfrm>
            <a:off x="7082065" y="6024541"/>
            <a:ext cx="1817549" cy="300082"/>
          </a:xfrm>
          <a:prstGeom prst="rect">
            <a:avLst/>
          </a:prstGeom>
          <a:noFill/>
        </p:spPr>
        <p:txBody>
          <a:bodyPr wrap="none" rtlCol="0">
            <a:spAutoFit/>
          </a:bodyPr>
          <a:lstStyle/>
          <a:p>
            <a:r>
              <a:rPr lang="en-CA" sz="1350" dirty="0"/>
              <a:t>10.1038/nature07331</a:t>
            </a:r>
            <a:endParaRPr lang="en-US" sz="1350" dirty="0"/>
          </a:p>
        </p:txBody>
      </p:sp>
      <p:pic>
        <p:nvPicPr>
          <p:cNvPr id="5" name="Picture 4">
            <a:extLst>
              <a:ext uri="{FF2B5EF4-FFF2-40B4-BE49-F238E27FC236}">
                <a16:creationId xmlns:a16="http://schemas.microsoft.com/office/drawing/2014/main" id="{EE202F6D-55A9-9654-DDF6-99B1D3874261}"/>
              </a:ext>
            </a:extLst>
          </p:cNvPr>
          <p:cNvPicPr>
            <a:picLocks noChangeAspect="1"/>
          </p:cNvPicPr>
          <p:nvPr/>
        </p:nvPicPr>
        <p:blipFill>
          <a:blip r:embed="rId3"/>
          <a:srcRect b="40002"/>
          <a:stretch>
            <a:fillRect/>
          </a:stretch>
        </p:blipFill>
        <p:spPr>
          <a:xfrm>
            <a:off x="3973725" y="2193149"/>
            <a:ext cx="4871660" cy="3792420"/>
          </a:xfrm>
          <a:prstGeom prst="rect">
            <a:avLst/>
          </a:prstGeom>
        </p:spPr>
      </p:pic>
      <p:sp>
        <p:nvSpPr>
          <p:cNvPr id="6" name="TextBox 5">
            <a:extLst>
              <a:ext uri="{FF2B5EF4-FFF2-40B4-BE49-F238E27FC236}">
                <a16:creationId xmlns:a16="http://schemas.microsoft.com/office/drawing/2014/main" id="{E0E45E46-3FC2-829E-A8AE-F977D7C2CD09}"/>
              </a:ext>
            </a:extLst>
          </p:cNvPr>
          <p:cNvSpPr txBox="1"/>
          <p:nvPr/>
        </p:nvSpPr>
        <p:spPr>
          <a:xfrm>
            <a:off x="376589" y="3071918"/>
            <a:ext cx="3308522" cy="1338828"/>
          </a:xfrm>
          <a:prstGeom prst="rect">
            <a:avLst/>
          </a:prstGeom>
          <a:noFill/>
        </p:spPr>
        <p:txBody>
          <a:bodyPr wrap="square" rtlCol="0">
            <a:spAutoFit/>
          </a:bodyPr>
          <a:lstStyle/>
          <a:p>
            <a:pPr marL="214313" indent="-214313">
              <a:buFont typeface="Arial" panose="020B0604020202020204" pitchFamily="34" charset="0"/>
              <a:buChar char="•"/>
            </a:pPr>
            <a:r>
              <a:rPr lang="en-US" sz="1350" dirty="0"/>
              <a:t>PCA is a statistical method that reduces the complexity of datasets by finding the main patterns of variation.</a:t>
            </a:r>
          </a:p>
          <a:p>
            <a:pPr marL="214313" indent="-214313">
              <a:buFont typeface="Arial" panose="020B0604020202020204" pitchFamily="34" charset="0"/>
              <a:buChar char="•"/>
            </a:pPr>
            <a:r>
              <a:rPr lang="en-US" sz="1350" dirty="0"/>
              <a:t>PCA is often used to examine population structure and ancestry patterns from genome-wide SNP data</a:t>
            </a:r>
          </a:p>
        </p:txBody>
      </p:sp>
    </p:spTree>
    <p:extLst>
      <p:ext uri="{BB962C8B-B14F-4D97-AF65-F5344CB8AC3E}">
        <p14:creationId xmlns:p14="http://schemas.microsoft.com/office/powerpoint/2010/main" val="605336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11">
            <a:extLst>
              <a:ext uri="{FF2B5EF4-FFF2-40B4-BE49-F238E27FC236}">
                <a16:creationId xmlns:a16="http://schemas.microsoft.com/office/drawing/2014/main" id="{43F301A6-2695-7C2C-9807-064030F688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8403" y="5514694"/>
            <a:ext cx="8366760" cy="3428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sp>
        <p:nvSpPr>
          <p:cNvPr id="4" name="Rectangle 3">
            <a:extLst>
              <a:ext uri="{FF2B5EF4-FFF2-40B4-BE49-F238E27FC236}">
                <a16:creationId xmlns:a16="http://schemas.microsoft.com/office/drawing/2014/main" id="{7F4DFF51-AF24-F91B-6A56-1ADC76A546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57250"/>
            <a:ext cx="9144000" cy="51435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Title 1">
            <a:extLst>
              <a:ext uri="{FF2B5EF4-FFF2-40B4-BE49-F238E27FC236}">
                <a16:creationId xmlns:a16="http://schemas.microsoft.com/office/drawing/2014/main" id="{B0DC9FFF-9F63-31E0-41C8-61E54EBCAFF7}"/>
              </a:ext>
            </a:extLst>
          </p:cNvPr>
          <p:cNvSpPr>
            <a:spLocks noGrp="1"/>
          </p:cNvSpPr>
          <p:nvPr>
            <p:ph type="title"/>
          </p:nvPr>
        </p:nvSpPr>
        <p:spPr>
          <a:xfrm>
            <a:off x="247701" y="879226"/>
            <a:ext cx="8648163" cy="2477823"/>
          </a:xfrm>
        </p:spPr>
        <p:txBody>
          <a:bodyPr vert="horz" lIns="68580" tIns="34290" rIns="68580" bIns="34290" rtlCol="0" anchor="t">
            <a:normAutofit/>
          </a:bodyPr>
          <a:lstStyle/>
          <a:p>
            <a:pPr>
              <a:lnSpc>
                <a:spcPct val="90000"/>
              </a:lnSpc>
            </a:pPr>
            <a:r>
              <a:rPr lang="en-US" dirty="0"/>
              <a:t>Genome-Wide Association Studies (GWAS)</a:t>
            </a:r>
          </a:p>
        </p:txBody>
      </p:sp>
      <p:pic>
        <p:nvPicPr>
          <p:cNvPr id="6" name="Picture 5" descr="A diagram of a group of people&#10;&#10;AI-generated content may be incorrect.">
            <a:extLst>
              <a:ext uri="{FF2B5EF4-FFF2-40B4-BE49-F238E27FC236}">
                <a16:creationId xmlns:a16="http://schemas.microsoft.com/office/drawing/2014/main" id="{BCB000F8-A954-11C9-1670-343FAC687BCA}"/>
              </a:ext>
            </a:extLst>
          </p:cNvPr>
          <p:cNvPicPr>
            <a:picLocks noChangeAspect="1"/>
          </p:cNvPicPr>
          <p:nvPr/>
        </p:nvPicPr>
        <p:blipFill>
          <a:blip r:embed="rId2"/>
          <a:stretch>
            <a:fillRect/>
          </a:stretch>
        </p:blipFill>
        <p:spPr>
          <a:xfrm>
            <a:off x="3089146" y="2458481"/>
            <a:ext cx="5663948" cy="3398368"/>
          </a:xfrm>
          <a:prstGeom prst="rect">
            <a:avLst/>
          </a:prstGeom>
        </p:spPr>
      </p:pic>
      <p:sp>
        <p:nvSpPr>
          <p:cNvPr id="7" name="TextBox 6">
            <a:extLst>
              <a:ext uri="{FF2B5EF4-FFF2-40B4-BE49-F238E27FC236}">
                <a16:creationId xmlns:a16="http://schemas.microsoft.com/office/drawing/2014/main" id="{D19AF721-3AE9-23B4-16A4-759FA5158022}"/>
              </a:ext>
            </a:extLst>
          </p:cNvPr>
          <p:cNvSpPr txBox="1"/>
          <p:nvPr/>
        </p:nvSpPr>
        <p:spPr>
          <a:xfrm>
            <a:off x="3473971" y="5856848"/>
            <a:ext cx="6317060" cy="184666"/>
          </a:xfrm>
          <a:prstGeom prst="rect">
            <a:avLst/>
          </a:prstGeom>
          <a:noFill/>
        </p:spPr>
        <p:txBody>
          <a:bodyPr wrap="square">
            <a:spAutoFit/>
          </a:bodyPr>
          <a:lstStyle/>
          <a:p>
            <a:r>
              <a:rPr lang="en-US" sz="600" dirty="0"/>
              <a:t>https://</a:t>
            </a:r>
            <a:r>
              <a:rPr lang="en-US" sz="600" dirty="0" err="1"/>
              <a:t>www.ebi.ac.uk</a:t>
            </a:r>
            <a:r>
              <a:rPr lang="en-US" sz="600" dirty="0"/>
              <a:t>/training/online/courses/</a:t>
            </a:r>
            <a:r>
              <a:rPr lang="en-US" sz="600" dirty="0" err="1"/>
              <a:t>gwas</a:t>
            </a:r>
            <a:r>
              <a:rPr lang="en-US" sz="600" dirty="0"/>
              <a:t>-catalogue-exploring-snp-trait-associations/what-is-</a:t>
            </a:r>
            <a:r>
              <a:rPr lang="en-US" sz="600" dirty="0" err="1"/>
              <a:t>gwas</a:t>
            </a:r>
            <a:r>
              <a:rPr lang="en-US" sz="600" dirty="0"/>
              <a:t>-catalog/what-are-genome-wide-association-studies-</a:t>
            </a:r>
            <a:r>
              <a:rPr lang="en-US" sz="600" dirty="0" err="1"/>
              <a:t>gwas</a:t>
            </a:r>
            <a:r>
              <a:rPr lang="en-US" sz="600" dirty="0"/>
              <a:t>/</a:t>
            </a:r>
          </a:p>
        </p:txBody>
      </p:sp>
      <p:sp>
        <p:nvSpPr>
          <p:cNvPr id="8" name="TextBox 7">
            <a:extLst>
              <a:ext uri="{FF2B5EF4-FFF2-40B4-BE49-F238E27FC236}">
                <a16:creationId xmlns:a16="http://schemas.microsoft.com/office/drawing/2014/main" id="{F3E74AA5-07CD-8FA3-A194-FE2D20E7C89F}"/>
              </a:ext>
            </a:extLst>
          </p:cNvPr>
          <p:cNvSpPr txBox="1"/>
          <p:nvPr/>
        </p:nvSpPr>
        <p:spPr>
          <a:xfrm>
            <a:off x="388402" y="3203258"/>
            <a:ext cx="2982789" cy="1962076"/>
          </a:xfrm>
          <a:prstGeom prst="rect">
            <a:avLst/>
          </a:prstGeom>
          <a:noFill/>
        </p:spPr>
        <p:txBody>
          <a:bodyPr wrap="square" rtlCol="0">
            <a:spAutoFit/>
          </a:bodyPr>
          <a:lstStyle/>
          <a:p>
            <a:pPr marL="214313" indent="-214313">
              <a:buFont typeface="Arial" panose="020B0604020202020204" pitchFamily="34" charset="0"/>
              <a:buChar char="•"/>
            </a:pPr>
            <a:r>
              <a:rPr lang="en-CA" sz="1350" dirty="0"/>
              <a:t>Genome-Wide Association Studies (GWAS) scan the entire genome to identify genetic variants associated with diseases or traits</a:t>
            </a:r>
          </a:p>
          <a:p>
            <a:pPr marL="214313" indent="-214313">
              <a:buFont typeface="Arial" panose="020B0604020202020204" pitchFamily="34" charset="0"/>
              <a:buChar char="•"/>
            </a:pPr>
            <a:r>
              <a:rPr lang="en-CA" sz="1350" dirty="0"/>
              <a:t>Because we are making hundreds of thousands to millions of comparisons, we use a different p value threshold </a:t>
            </a:r>
            <a:endParaRPr lang="en-US" sz="1350" dirty="0"/>
          </a:p>
        </p:txBody>
      </p:sp>
    </p:spTree>
    <p:extLst>
      <p:ext uri="{BB962C8B-B14F-4D97-AF65-F5344CB8AC3E}">
        <p14:creationId xmlns:p14="http://schemas.microsoft.com/office/powerpoint/2010/main" val="2291026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B33B77D-F217-B087-EFE7-1924FF490CC0}"/>
              </a:ext>
            </a:extLst>
          </p:cNvPr>
          <p:cNvSpPr>
            <a:spLocks noGrp="1"/>
          </p:cNvSpPr>
          <p:nvPr>
            <p:ph type="title"/>
          </p:nvPr>
        </p:nvSpPr>
        <p:spPr>
          <a:xfrm>
            <a:off x="486524" y="1976068"/>
            <a:ext cx="8362406" cy="973790"/>
          </a:xfrm>
        </p:spPr>
        <p:txBody>
          <a:bodyPr vert="horz" lIns="68580" tIns="34290" rIns="68580" bIns="34290" rtlCol="0" anchor="t">
            <a:normAutofit/>
          </a:bodyPr>
          <a:lstStyle/>
          <a:p>
            <a:r>
              <a:rPr lang="en-US" sz="4050"/>
              <a:t>Manhattan Plots </a:t>
            </a:r>
          </a:p>
        </p:txBody>
      </p:sp>
      <p:pic>
        <p:nvPicPr>
          <p:cNvPr id="4" name="Picture 3">
            <a:extLst>
              <a:ext uri="{FF2B5EF4-FFF2-40B4-BE49-F238E27FC236}">
                <a16:creationId xmlns:a16="http://schemas.microsoft.com/office/drawing/2014/main" id="{9D7C103C-4CED-C20C-EC99-EDF1745166E3}"/>
              </a:ext>
            </a:extLst>
          </p:cNvPr>
          <p:cNvPicPr>
            <a:picLocks noChangeAspect="1"/>
          </p:cNvPicPr>
          <p:nvPr/>
        </p:nvPicPr>
        <p:blipFill>
          <a:blip r:embed="rId3"/>
          <a:srcRect t="4050" b="4050"/>
          <a:stretch/>
        </p:blipFill>
        <p:spPr>
          <a:xfrm>
            <a:off x="484019" y="3051215"/>
            <a:ext cx="4087981" cy="2366010"/>
          </a:xfrm>
          <a:prstGeom prst="rect">
            <a:avLst/>
          </a:prstGeom>
        </p:spPr>
      </p:pic>
      <p:pic>
        <p:nvPicPr>
          <p:cNvPr id="5" name="Picture 4" descr="A city skyline with a body of water&#10;&#10;AI-generated content may be incorrect.">
            <a:extLst>
              <a:ext uri="{FF2B5EF4-FFF2-40B4-BE49-F238E27FC236}">
                <a16:creationId xmlns:a16="http://schemas.microsoft.com/office/drawing/2014/main" id="{2C205DC5-28D5-7E9A-450E-E16F107716BF}"/>
              </a:ext>
            </a:extLst>
          </p:cNvPr>
          <p:cNvPicPr>
            <a:picLocks noChangeAspect="1"/>
          </p:cNvPicPr>
          <p:nvPr/>
        </p:nvPicPr>
        <p:blipFill>
          <a:blip r:embed="rId4"/>
          <a:srcRect l="17830" r="13059" b="1"/>
          <a:stretch>
            <a:fillRect/>
          </a:stretch>
        </p:blipFill>
        <p:spPr>
          <a:xfrm>
            <a:off x="4760948" y="3053305"/>
            <a:ext cx="4087981" cy="2366010"/>
          </a:xfrm>
          <a:prstGeom prst="rect">
            <a:avLst/>
          </a:prstGeom>
        </p:spPr>
      </p:pic>
    </p:spTree>
    <p:extLst>
      <p:ext uri="{BB962C8B-B14F-4D97-AF65-F5344CB8AC3E}">
        <p14:creationId xmlns:p14="http://schemas.microsoft.com/office/powerpoint/2010/main" val="28897235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5BE0C-35A8-CB51-F74F-6639864A67A8}"/>
              </a:ext>
            </a:extLst>
          </p:cNvPr>
          <p:cNvSpPr>
            <a:spLocks noGrp="1"/>
          </p:cNvSpPr>
          <p:nvPr>
            <p:ph type="title"/>
          </p:nvPr>
        </p:nvSpPr>
        <p:spPr/>
        <p:txBody>
          <a:bodyPr/>
          <a:lstStyle/>
          <a:p>
            <a:endParaRPr lang="en-US"/>
          </a:p>
        </p:txBody>
      </p:sp>
      <p:pic>
        <p:nvPicPr>
          <p:cNvPr id="3" name="Picture 2" descr="A qr code with a few black squares&#10;&#10;AI-generated content may be incorrect.">
            <a:extLst>
              <a:ext uri="{FF2B5EF4-FFF2-40B4-BE49-F238E27FC236}">
                <a16:creationId xmlns:a16="http://schemas.microsoft.com/office/drawing/2014/main" id="{C6371A12-1CA5-361B-EBD8-4403C8B8CE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1901" y="1159041"/>
            <a:ext cx="5590674" cy="5590674"/>
          </a:xfrm>
          <a:prstGeom prst="rect">
            <a:avLst/>
          </a:prstGeom>
        </p:spPr>
      </p:pic>
    </p:spTree>
    <p:extLst>
      <p:ext uri="{BB962C8B-B14F-4D97-AF65-F5344CB8AC3E}">
        <p14:creationId xmlns:p14="http://schemas.microsoft.com/office/powerpoint/2010/main" val="3057377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025BE-FB7C-A4DA-FF0A-1CF00932351E}"/>
              </a:ext>
            </a:extLst>
          </p:cNvPr>
          <p:cNvSpPr>
            <a:spLocks noGrp="1"/>
          </p:cNvSpPr>
          <p:nvPr>
            <p:ph type="title"/>
          </p:nvPr>
        </p:nvSpPr>
        <p:spPr>
          <a:xfrm>
            <a:off x="208387" y="1106905"/>
            <a:ext cx="8779202" cy="815754"/>
          </a:xfrm>
        </p:spPr>
        <p:txBody>
          <a:bodyPr>
            <a:normAutofit fontScale="90000"/>
          </a:bodyPr>
          <a:lstStyle/>
          <a:p>
            <a:r>
              <a:rPr lang="en-US" dirty="0"/>
              <a:t>What is Genome Build?</a:t>
            </a:r>
          </a:p>
        </p:txBody>
      </p:sp>
      <p:pic>
        <p:nvPicPr>
          <p:cNvPr id="3" name="Picture 2" descr="A diagram of a puzzle&#10;&#10;AI-generated content may be incorrect.">
            <a:extLst>
              <a:ext uri="{FF2B5EF4-FFF2-40B4-BE49-F238E27FC236}">
                <a16:creationId xmlns:a16="http://schemas.microsoft.com/office/drawing/2014/main" id="{DB51F3D8-51BD-1EF0-49DA-1B002AFE8DA6}"/>
              </a:ext>
            </a:extLst>
          </p:cNvPr>
          <p:cNvPicPr>
            <a:picLocks noChangeAspect="1"/>
          </p:cNvPicPr>
          <p:nvPr/>
        </p:nvPicPr>
        <p:blipFill>
          <a:blip r:embed="rId3"/>
          <a:stretch>
            <a:fillRect/>
          </a:stretch>
        </p:blipFill>
        <p:spPr>
          <a:xfrm>
            <a:off x="2999354" y="2321132"/>
            <a:ext cx="5988235" cy="3343431"/>
          </a:xfrm>
          <a:prstGeom prst="rect">
            <a:avLst/>
          </a:prstGeom>
        </p:spPr>
      </p:pic>
      <p:sp>
        <p:nvSpPr>
          <p:cNvPr id="5" name="TextBox 4">
            <a:extLst>
              <a:ext uri="{FF2B5EF4-FFF2-40B4-BE49-F238E27FC236}">
                <a16:creationId xmlns:a16="http://schemas.microsoft.com/office/drawing/2014/main" id="{54D4D516-B035-DC3C-069A-EFEE045BE459}"/>
              </a:ext>
            </a:extLst>
          </p:cNvPr>
          <p:cNvSpPr txBox="1"/>
          <p:nvPr/>
        </p:nvSpPr>
        <p:spPr>
          <a:xfrm>
            <a:off x="208387" y="2321132"/>
            <a:ext cx="2743200" cy="2862322"/>
          </a:xfrm>
          <a:prstGeom prst="rect">
            <a:avLst/>
          </a:prstGeom>
          <a:noFill/>
        </p:spPr>
        <p:txBody>
          <a:bodyPr wrap="square" rtlCol="0">
            <a:spAutoFit/>
          </a:bodyPr>
          <a:lstStyle/>
          <a:p>
            <a:r>
              <a:rPr lang="en-CA" dirty="0"/>
              <a:t>A human genome reference build is essentially a "standard map" of human DNA - it's the agreed-upon sequence of all 3 billion DNA letters that serves as the universal reference point for comparing everyone else's genomes</a:t>
            </a:r>
            <a:endParaRPr lang="en-US" dirty="0"/>
          </a:p>
        </p:txBody>
      </p:sp>
      <p:sp>
        <p:nvSpPr>
          <p:cNvPr id="6" name="TextBox 5">
            <a:extLst>
              <a:ext uri="{FF2B5EF4-FFF2-40B4-BE49-F238E27FC236}">
                <a16:creationId xmlns:a16="http://schemas.microsoft.com/office/drawing/2014/main" id="{AFD5609E-7A6D-4301-AC8C-74A942BEC0F8}"/>
              </a:ext>
            </a:extLst>
          </p:cNvPr>
          <p:cNvSpPr txBox="1"/>
          <p:nvPr/>
        </p:nvSpPr>
        <p:spPr>
          <a:xfrm>
            <a:off x="5993471" y="5815417"/>
            <a:ext cx="5561350" cy="307777"/>
          </a:xfrm>
          <a:prstGeom prst="rect">
            <a:avLst/>
          </a:prstGeom>
          <a:noFill/>
        </p:spPr>
        <p:txBody>
          <a:bodyPr wrap="square" rtlCol="0">
            <a:spAutoFit/>
          </a:bodyPr>
          <a:lstStyle/>
          <a:p>
            <a:r>
              <a:rPr lang="en-CA" sz="1400" cap="all" dirty="0"/>
              <a:t>MODIFIED FROM © ISTOCK.COM, </a:t>
            </a:r>
            <a:r>
              <a:rPr lang="en-CA" sz="1400" u="sng" cap="all" dirty="0">
                <a:hlinkClick r:id="rId4"/>
              </a:rPr>
              <a:t>FILO</a:t>
            </a:r>
            <a:endParaRPr lang="en-US" sz="1400" dirty="0"/>
          </a:p>
        </p:txBody>
      </p:sp>
    </p:spTree>
    <p:extLst>
      <p:ext uri="{BB962C8B-B14F-4D97-AF65-F5344CB8AC3E}">
        <p14:creationId xmlns:p14="http://schemas.microsoft.com/office/powerpoint/2010/main" val="2389275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3CB9A2-4257-3802-EDBA-78866D2A384A}"/>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35FBCFFE-FAF7-3697-FA84-81219270A704}"/>
              </a:ext>
            </a:extLst>
          </p:cNvPr>
          <p:cNvSpPr>
            <a:spLocks noGrp="1"/>
          </p:cNvSpPr>
          <p:nvPr>
            <p:ph type="title"/>
          </p:nvPr>
        </p:nvSpPr>
        <p:spPr>
          <a:xfrm>
            <a:off x="390906" y="978408"/>
            <a:ext cx="8366760" cy="1463040"/>
          </a:xfrm>
        </p:spPr>
        <p:txBody>
          <a:bodyPr/>
          <a:lstStyle/>
          <a:p>
            <a:r>
              <a:rPr lang="en-US" dirty="0"/>
              <a:t>What is a Genome Build?</a:t>
            </a:r>
          </a:p>
        </p:txBody>
      </p:sp>
      <p:sp>
        <p:nvSpPr>
          <p:cNvPr id="9" name="TextBox 8">
            <a:extLst>
              <a:ext uri="{FF2B5EF4-FFF2-40B4-BE49-F238E27FC236}">
                <a16:creationId xmlns:a16="http://schemas.microsoft.com/office/drawing/2014/main" id="{E130E75C-A3E9-71B5-5710-F31C1802CFE5}"/>
              </a:ext>
            </a:extLst>
          </p:cNvPr>
          <p:cNvSpPr txBox="1"/>
          <p:nvPr/>
        </p:nvSpPr>
        <p:spPr>
          <a:xfrm>
            <a:off x="233760" y="2882015"/>
            <a:ext cx="2113614" cy="2585323"/>
          </a:xfrm>
          <a:prstGeom prst="rect">
            <a:avLst/>
          </a:prstGeom>
          <a:noFill/>
        </p:spPr>
        <p:txBody>
          <a:bodyPr wrap="square" rtlCol="0">
            <a:spAutoFit/>
          </a:bodyPr>
          <a:lstStyle/>
          <a:p>
            <a:r>
              <a:rPr lang="en-CA" sz="1350" dirty="0"/>
              <a:t>As sequencing technology improves and we discover more about human genetic variation, the Human Reference Genome is updated to fix errors and fill in gaps. Each iteration of the Reference Human Genome is called a build!</a:t>
            </a:r>
          </a:p>
          <a:p>
            <a:endParaRPr lang="en-CA" sz="1350" dirty="0"/>
          </a:p>
          <a:p>
            <a:endParaRPr lang="en-US" sz="1350" dirty="0"/>
          </a:p>
        </p:txBody>
      </p:sp>
      <p:sp>
        <p:nvSpPr>
          <p:cNvPr id="10" name="TextBox 9">
            <a:extLst>
              <a:ext uri="{FF2B5EF4-FFF2-40B4-BE49-F238E27FC236}">
                <a16:creationId xmlns:a16="http://schemas.microsoft.com/office/drawing/2014/main" id="{369F9981-CC43-40E5-2D8C-1BEB2654475A}"/>
              </a:ext>
            </a:extLst>
          </p:cNvPr>
          <p:cNvSpPr txBox="1"/>
          <p:nvPr/>
        </p:nvSpPr>
        <p:spPr>
          <a:xfrm>
            <a:off x="1290567" y="5297266"/>
            <a:ext cx="6700604" cy="715581"/>
          </a:xfrm>
          <a:prstGeom prst="rect">
            <a:avLst/>
          </a:prstGeom>
          <a:noFill/>
        </p:spPr>
        <p:txBody>
          <a:bodyPr wrap="square" rtlCol="0">
            <a:spAutoFit/>
          </a:bodyPr>
          <a:lstStyle/>
          <a:p>
            <a:pPr marL="214313" indent="-214313">
              <a:buFont typeface="Arial" panose="020B0604020202020204" pitchFamily="34" charset="0"/>
              <a:buChar char="•"/>
            </a:pPr>
            <a:r>
              <a:rPr lang="en-CA" sz="1350" dirty="0"/>
              <a:t>The builds essentially represent snapshots of our best knowledge at the time.</a:t>
            </a:r>
          </a:p>
          <a:p>
            <a:pPr marL="214313" indent="-214313">
              <a:buFont typeface="Arial" panose="020B0604020202020204" pitchFamily="34" charset="0"/>
              <a:buChar char="•"/>
            </a:pPr>
            <a:r>
              <a:rPr lang="en-CA" sz="1350" dirty="0"/>
              <a:t> As technology gets better, we can sequence harder regions, fix mistakes, and create more accurate reference maps for everyone to use.</a:t>
            </a:r>
            <a:endParaRPr lang="en-US" sz="1350" dirty="0"/>
          </a:p>
        </p:txBody>
      </p:sp>
      <p:graphicFrame>
        <p:nvGraphicFramePr>
          <p:cNvPr id="11" name="Diagram 10">
            <a:extLst>
              <a:ext uri="{FF2B5EF4-FFF2-40B4-BE49-F238E27FC236}">
                <a16:creationId xmlns:a16="http://schemas.microsoft.com/office/drawing/2014/main" id="{B400BA08-AE78-1436-BEE0-28893B4B1E24}"/>
              </a:ext>
            </a:extLst>
          </p:cNvPr>
          <p:cNvGraphicFramePr/>
          <p:nvPr>
            <p:extLst>
              <p:ext uri="{D42A27DB-BD31-4B8C-83A1-F6EECF244321}">
                <p14:modId xmlns:p14="http://schemas.microsoft.com/office/powerpoint/2010/main" val="151239247"/>
              </p:ext>
            </p:extLst>
          </p:nvPr>
        </p:nvGraphicFramePr>
        <p:xfrm>
          <a:off x="2504520" y="1591057"/>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97005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459BA67D-15A3-EE5E-95F0-8682274493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57251"/>
            <a:ext cx="9141714" cy="51434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Bierstadt"/>
            </a:endParaRPr>
          </a:p>
        </p:txBody>
      </p:sp>
      <p:pic>
        <p:nvPicPr>
          <p:cNvPr id="54" name="Picture 53">
            <a:extLst>
              <a:ext uri="{FF2B5EF4-FFF2-40B4-BE49-F238E27FC236}">
                <a16:creationId xmlns:a16="http://schemas.microsoft.com/office/drawing/2014/main" id="{AD77EB8B-A71B-18D5-6BA6-4236123D5AA6}"/>
              </a:ext>
            </a:extLst>
          </p:cNvPr>
          <p:cNvPicPr>
            <a:picLocks noChangeAspect="1"/>
          </p:cNvPicPr>
          <p:nvPr/>
        </p:nvPicPr>
        <p:blipFill>
          <a:blip r:embed="rId3"/>
          <a:srcRect/>
          <a:stretch/>
        </p:blipFill>
        <p:spPr>
          <a:xfrm>
            <a:off x="2923568" y="1397563"/>
            <a:ext cx="5829300" cy="4275705"/>
          </a:xfrm>
          <a:prstGeom prst="rect">
            <a:avLst/>
          </a:prstGeom>
        </p:spPr>
      </p:pic>
      <p:sp>
        <p:nvSpPr>
          <p:cNvPr id="55" name="Title 1">
            <a:extLst>
              <a:ext uri="{FF2B5EF4-FFF2-40B4-BE49-F238E27FC236}">
                <a16:creationId xmlns:a16="http://schemas.microsoft.com/office/drawing/2014/main" id="{B904723A-AEE6-1533-122D-D5B4FDA6723C}"/>
              </a:ext>
            </a:extLst>
          </p:cNvPr>
          <p:cNvSpPr>
            <a:spLocks noGrp="1"/>
          </p:cNvSpPr>
          <p:nvPr>
            <p:ph type="title"/>
          </p:nvPr>
        </p:nvSpPr>
        <p:spPr>
          <a:xfrm>
            <a:off x="390906" y="1591056"/>
            <a:ext cx="2400300" cy="1824228"/>
          </a:xfrm>
        </p:spPr>
        <p:txBody>
          <a:bodyPr vert="horz" lIns="68580" tIns="34290" rIns="68580" bIns="34290" rtlCol="0" anchor="b">
            <a:normAutofit/>
          </a:bodyPr>
          <a:lstStyle/>
          <a:p>
            <a:r>
              <a:rPr lang="en-US" sz="3000" u="sng"/>
              <a:t>V</a:t>
            </a:r>
            <a:r>
              <a:rPr lang="en-US" sz="3000"/>
              <a:t>ariant </a:t>
            </a:r>
            <a:r>
              <a:rPr lang="en-US" sz="3000" u="sng"/>
              <a:t>C</a:t>
            </a:r>
            <a:r>
              <a:rPr lang="en-US" sz="3000"/>
              <a:t>alling </a:t>
            </a:r>
            <a:r>
              <a:rPr lang="en-US" sz="3000" u="sng"/>
              <a:t>F</a:t>
            </a:r>
            <a:r>
              <a:rPr lang="en-US" sz="3000"/>
              <a:t>ormat</a:t>
            </a:r>
          </a:p>
        </p:txBody>
      </p:sp>
      <p:sp>
        <p:nvSpPr>
          <p:cNvPr id="56" name="TextBox 55">
            <a:extLst>
              <a:ext uri="{FF2B5EF4-FFF2-40B4-BE49-F238E27FC236}">
                <a16:creationId xmlns:a16="http://schemas.microsoft.com/office/drawing/2014/main" id="{85F48E78-DF8F-7612-7294-237907EB21D1}"/>
              </a:ext>
            </a:extLst>
          </p:cNvPr>
          <p:cNvSpPr txBox="1"/>
          <p:nvPr/>
        </p:nvSpPr>
        <p:spPr>
          <a:xfrm>
            <a:off x="390906" y="3511296"/>
            <a:ext cx="2400300" cy="2112264"/>
          </a:xfrm>
          <a:prstGeom prst="rect">
            <a:avLst/>
          </a:prstGeom>
        </p:spPr>
        <p:txBody>
          <a:bodyPr vert="horz" lIns="68580" tIns="34290" rIns="68580" bIns="34290" rtlCol="0">
            <a:normAutofit/>
          </a:bodyPr>
          <a:lstStyle/>
          <a:p>
            <a:pPr indent="-171450">
              <a:lnSpc>
                <a:spcPct val="110000"/>
              </a:lnSpc>
              <a:spcAft>
                <a:spcPts val="450"/>
              </a:spcAft>
              <a:buFont typeface="Arial" panose="020B0604020202020204" pitchFamily="34" charset="0"/>
              <a:buChar char="•"/>
            </a:pPr>
            <a:r>
              <a:rPr lang="en-US" sz="1350" dirty="0"/>
              <a:t>A standard file format for storing both genetic variants - like SNPs, insertions, and deletions - along with their chromosomal positions and associated metadata, making it the go-to format for sharing genomic variation data </a:t>
            </a:r>
          </a:p>
        </p:txBody>
      </p:sp>
      <p:cxnSp>
        <p:nvCxnSpPr>
          <p:cNvPr id="57" name="Straight Arrow Connector 56">
            <a:extLst>
              <a:ext uri="{FF2B5EF4-FFF2-40B4-BE49-F238E27FC236}">
                <a16:creationId xmlns:a16="http://schemas.microsoft.com/office/drawing/2014/main" id="{BBEF2CB4-89E0-6B85-5283-C26393F23391}"/>
              </a:ext>
            </a:extLst>
          </p:cNvPr>
          <p:cNvCxnSpPr>
            <a:cxnSpLocks/>
          </p:cNvCxnSpPr>
          <p:nvPr/>
        </p:nvCxnSpPr>
        <p:spPr>
          <a:xfrm flipH="1" flipV="1">
            <a:off x="4047345" y="1430624"/>
            <a:ext cx="3069236" cy="236300"/>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8" name="Straight Arrow Connector 57">
            <a:extLst>
              <a:ext uri="{FF2B5EF4-FFF2-40B4-BE49-F238E27FC236}">
                <a16:creationId xmlns:a16="http://schemas.microsoft.com/office/drawing/2014/main" id="{312115ED-2F42-2173-EDF8-2F403C4F7B74}"/>
              </a:ext>
            </a:extLst>
          </p:cNvPr>
          <p:cNvCxnSpPr>
            <a:cxnSpLocks/>
            <a:stCxn id="59" idx="1"/>
          </p:cNvCxnSpPr>
          <p:nvPr/>
        </p:nvCxnSpPr>
        <p:spPr>
          <a:xfrm flipH="1">
            <a:off x="3912433" y="1994747"/>
            <a:ext cx="3204148" cy="3033517"/>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9" name="TextBox 58">
            <a:extLst>
              <a:ext uri="{FF2B5EF4-FFF2-40B4-BE49-F238E27FC236}">
                <a16:creationId xmlns:a16="http://schemas.microsoft.com/office/drawing/2014/main" id="{A09FD161-1ACD-E787-600F-9B4E2192418A}"/>
              </a:ext>
            </a:extLst>
          </p:cNvPr>
          <p:cNvSpPr txBox="1"/>
          <p:nvPr/>
        </p:nvSpPr>
        <p:spPr>
          <a:xfrm>
            <a:off x="7116581" y="1533082"/>
            <a:ext cx="1349114" cy="923330"/>
          </a:xfrm>
          <a:prstGeom prst="rect">
            <a:avLst/>
          </a:prstGeom>
          <a:noFill/>
        </p:spPr>
        <p:txBody>
          <a:bodyPr wrap="square" rtlCol="0">
            <a:spAutoFit/>
          </a:bodyPr>
          <a:lstStyle/>
          <a:p>
            <a:r>
              <a:rPr lang="en-US" sz="1350" dirty="0">
                <a:solidFill>
                  <a:schemeClr val="bg1"/>
                </a:solidFill>
              </a:rPr>
              <a:t>Mandatory Columns for VCFs to be correctly read</a:t>
            </a:r>
          </a:p>
        </p:txBody>
      </p:sp>
      <p:cxnSp>
        <p:nvCxnSpPr>
          <p:cNvPr id="60" name="Straight Arrow Connector 59">
            <a:extLst>
              <a:ext uri="{FF2B5EF4-FFF2-40B4-BE49-F238E27FC236}">
                <a16:creationId xmlns:a16="http://schemas.microsoft.com/office/drawing/2014/main" id="{A2D69394-5A3D-5F29-947E-18731B7C41A9}"/>
              </a:ext>
            </a:extLst>
          </p:cNvPr>
          <p:cNvCxnSpPr>
            <a:cxnSpLocks/>
          </p:cNvCxnSpPr>
          <p:nvPr/>
        </p:nvCxnSpPr>
        <p:spPr>
          <a:xfrm flipH="1">
            <a:off x="5149122" y="4304888"/>
            <a:ext cx="1046555" cy="447423"/>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61" name="TextBox 60">
            <a:extLst>
              <a:ext uri="{FF2B5EF4-FFF2-40B4-BE49-F238E27FC236}">
                <a16:creationId xmlns:a16="http://schemas.microsoft.com/office/drawing/2014/main" id="{877BE796-FF24-0BB4-A60E-79A46766FE07}"/>
              </a:ext>
            </a:extLst>
          </p:cNvPr>
          <p:cNvSpPr txBox="1"/>
          <p:nvPr/>
        </p:nvSpPr>
        <p:spPr>
          <a:xfrm rot="20117329">
            <a:off x="6180613" y="3531946"/>
            <a:ext cx="2034916" cy="715581"/>
          </a:xfrm>
          <a:prstGeom prst="rect">
            <a:avLst/>
          </a:prstGeom>
          <a:noFill/>
        </p:spPr>
        <p:txBody>
          <a:bodyPr wrap="square" rtlCol="0">
            <a:spAutoFit/>
          </a:bodyPr>
          <a:lstStyle/>
          <a:p>
            <a:r>
              <a:rPr lang="en-US" sz="1350" dirty="0">
                <a:solidFill>
                  <a:schemeClr val="bg1"/>
                </a:solidFill>
              </a:rPr>
              <a:t>Optional headers of annotations or changes made to the VCF</a:t>
            </a:r>
          </a:p>
        </p:txBody>
      </p:sp>
      <p:sp>
        <p:nvSpPr>
          <p:cNvPr id="62" name="Rectangle 61">
            <a:extLst>
              <a:ext uri="{FF2B5EF4-FFF2-40B4-BE49-F238E27FC236}">
                <a16:creationId xmlns:a16="http://schemas.microsoft.com/office/drawing/2014/main" id="{55EC2262-589D-A030-6A7A-0D55B63D2106}"/>
              </a:ext>
            </a:extLst>
          </p:cNvPr>
          <p:cNvSpPr/>
          <p:nvPr/>
        </p:nvSpPr>
        <p:spPr>
          <a:xfrm>
            <a:off x="2957304" y="4972788"/>
            <a:ext cx="5565605" cy="747766"/>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3" name="TextBox 62">
            <a:extLst>
              <a:ext uri="{FF2B5EF4-FFF2-40B4-BE49-F238E27FC236}">
                <a16:creationId xmlns:a16="http://schemas.microsoft.com/office/drawing/2014/main" id="{16E30283-4D3F-4039-9B79-C026ADEEB0ED}"/>
              </a:ext>
            </a:extLst>
          </p:cNvPr>
          <p:cNvSpPr txBox="1"/>
          <p:nvPr/>
        </p:nvSpPr>
        <p:spPr>
          <a:xfrm>
            <a:off x="6106037" y="2653806"/>
            <a:ext cx="2285811" cy="1131079"/>
          </a:xfrm>
          <a:prstGeom prst="rect">
            <a:avLst/>
          </a:prstGeom>
          <a:noFill/>
        </p:spPr>
        <p:txBody>
          <a:bodyPr wrap="square" rtlCol="0">
            <a:spAutoFit/>
          </a:bodyPr>
          <a:lstStyle/>
          <a:p>
            <a:r>
              <a:rPr lang="en-CA" sz="1350" b="1" dirty="0">
                <a:solidFill>
                  <a:schemeClr val="bg1"/>
                </a:solidFill>
              </a:rPr>
              <a:t>ID</a:t>
            </a:r>
            <a:r>
              <a:rPr lang="en-CA" sz="1350" dirty="0">
                <a:solidFill>
                  <a:schemeClr val="bg1"/>
                </a:solidFill>
              </a:rPr>
              <a:t>: The chromosome/contig identifier </a:t>
            </a:r>
          </a:p>
          <a:p>
            <a:r>
              <a:rPr lang="en-CA" sz="1350" b="1" dirty="0">
                <a:solidFill>
                  <a:schemeClr val="bg1"/>
                </a:solidFill>
              </a:rPr>
              <a:t>length</a:t>
            </a:r>
            <a:r>
              <a:rPr lang="en-CA" sz="1350" dirty="0">
                <a:solidFill>
                  <a:schemeClr val="bg1"/>
                </a:solidFill>
              </a:rPr>
              <a:t>: The total length of that chromosome in base pairs</a:t>
            </a:r>
            <a:endParaRPr lang="en-US" sz="1350" dirty="0">
              <a:solidFill>
                <a:schemeClr val="bg1"/>
              </a:solidFill>
            </a:endParaRPr>
          </a:p>
        </p:txBody>
      </p:sp>
      <p:cxnSp>
        <p:nvCxnSpPr>
          <p:cNvPr id="64" name="Straight Arrow Connector 63">
            <a:extLst>
              <a:ext uri="{FF2B5EF4-FFF2-40B4-BE49-F238E27FC236}">
                <a16:creationId xmlns:a16="http://schemas.microsoft.com/office/drawing/2014/main" id="{26FA9AB5-7887-9EFA-8FDD-22229E081AD9}"/>
              </a:ext>
            </a:extLst>
          </p:cNvPr>
          <p:cNvCxnSpPr/>
          <p:nvPr/>
        </p:nvCxnSpPr>
        <p:spPr>
          <a:xfrm flipH="1">
            <a:off x="4789358" y="3149852"/>
            <a:ext cx="1316680" cy="0"/>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pic>
        <p:nvPicPr>
          <p:cNvPr id="65" name="Picture 64">
            <a:extLst>
              <a:ext uri="{FF2B5EF4-FFF2-40B4-BE49-F238E27FC236}">
                <a16:creationId xmlns:a16="http://schemas.microsoft.com/office/drawing/2014/main" id="{67EEA18E-F40E-2C99-FFA5-7708CC8F216E}"/>
              </a:ext>
            </a:extLst>
          </p:cNvPr>
          <p:cNvPicPr>
            <a:picLocks noChangeAspect="1"/>
          </p:cNvPicPr>
          <p:nvPr/>
        </p:nvPicPr>
        <p:blipFill>
          <a:blip r:embed="rId4"/>
          <a:srcRect l="60" t="-478" r="428" b="24356"/>
          <a:stretch>
            <a:fillRect/>
          </a:stretch>
        </p:blipFill>
        <p:spPr>
          <a:xfrm>
            <a:off x="78699" y="3067435"/>
            <a:ext cx="8984317" cy="1382032"/>
          </a:xfrm>
          <a:prstGeom prst="rect">
            <a:avLst/>
          </a:prstGeom>
        </p:spPr>
      </p:pic>
      <p:sp>
        <p:nvSpPr>
          <p:cNvPr id="66" name="Rectangle 65">
            <a:extLst>
              <a:ext uri="{FF2B5EF4-FFF2-40B4-BE49-F238E27FC236}">
                <a16:creationId xmlns:a16="http://schemas.microsoft.com/office/drawing/2014/main" id="{F3E129C1-E325-E486-6789-FB9F0D6D950F}"/>
              </a:ext>
            </a:extLst>
          </p:cNvPr>
          <p:cNvSpPr/>
          <p:nvPr/>
        </p:nvSpPr>
        <p:spPr>
          <a:xfrm>
            <a:off x="0" y="2914650"/>
            <a:ext cx="1000594"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7" name="Rectangle 66">
            <a:extLst>
              <a:ext uri="{FF2B5EF4-FFF2-40B4-BE49-F238E27FC236}">
                <a16:creationId xmlns:a16="http://schemas.microsoft.com/office/drawing/2014/main" id="{F80BD52E-CE74-BB5E-9845-8A2BFC7A2194}"/>
              </a:ext>
            </a:extLst>
          </p:cNvPr>
          <p:cNvSpPr/>
          <p:nvPr/>
        </p:nvSpPr>
        <p:spPr>
          <a:xfrm>
            <a:off x="988865" y="2914650"/>
            <a:ext cx="1000594"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8" name="Rectangle 67">
            <a:extLst>
              <a:ext uri="{FF2B5EF4-FFF2-40B4-BE49-F238E27FC236}">
                <a16:creationId xmlns:a16="http://schemas.microsoft.com/office/drawing/2014/main" id="{E7104001-413B-4E65-306F-D94BEC372662}"/>
              </a:ext>
            </a:extLst>
          </p:cNvPr>
          <p:cNvSpPr/>
          <p:nvPr/>
        </p:nvSpPr>
        <p:spPr>
          <a:xfrm>
            <a:off x="2012458" y="2914650"/>
            <a:ext cx="1213689"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Rectangle 68">
            <a:extLst>
              <a:ext uri="{FF2B5EF4-FFF2-40B4-BE49-F238E27FC236}">
                <a16:creationId xmlns:a16="http://schemas.microsoft.com/office/drawing/2014/main" id="{283DBA71-5B88-FAD2-70D5-E4702E325C14}"/>
              </a:ext>
            </a:extLst>
          </p:cNvPr>
          <p:cNvSpPr/>
          <p:nvPr/>
        </p:nvSpPr>
        <p:spPr>
          <a:xfrm>
            <a:off x="3440500" y="2898257"/>
            <a:ext cx="471933"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0" name="Rectangle 69">
            <a:extLst>
              <a:ext uri="{FF2B5EF4-FFF2-40B4-BE49-F238E27FC236}">
                <a16:creationId xmlns:a16="http://schemas.microsoft.com/office/drawing/2014/main" id="{86DC8335-E93F-0EF2-960C-4953A5D30EC9}"/>
              </a:ext>
            </a:extLst>
          </p:cNvPr>
          <p:cNvSpPr/>
          <p:nvPr/>
        </p:nvSpPr>
        <p:spPr>
          <a:xfrm>
            <a:off x="4182756" y="2898257"/>
            <a:ext cx="471933"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1" name="Rectangle 70">
            <a:extLst>
              <a:ext uri="{FF2B5EF4-FFF2-40B4-BE49-F238E27FC236}">
                <a16:creationId xmlns:a16="http://schemas.microsoft.com/office/drawing/2014/main" id="{2A627942-E7D7-6B3F-1683-DDC20EFA72F2}"/>
              </a:ext>
            </a:extLst>
          </p:cNvPr>
          <p:cNvSpPr/>
          <p:nvPr/>
        </p:nvSpPr>
        <p:spPr>
          <a:xfrm>
            <a:off x="5015760" y="2854288"/>
            <a:ext cx="471933"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2" name="Rectangle 71">
            <a:extLst>
              <a:ext uri="{FF2B5EF4-FFF2-40B4-BE49-F238E27FC236}">
                <a16:creationId xmlns:a16="http://schemas.microsoft.com/office/drawing/2014/main" id="{2D7DE74F-1749-75C2-6803-35FA7BFA8329}"/>
              </a:ext>
            </a:extLst>
          </p:cNvPr>
          <p:cNvSpPr/>
          <p:nvPr/>
        </p:nvSpPr>
        <p:spPr>
          <a:xfrm>
            <a:off x="5723744" y="2838276"/>
            <a:ext cx="719079"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3" name="Rectangle 72">
            <a:extLst>
              <a:ext uri="{FF2B5EF4-FFF2-40B4-BE49-F238E27FC236}">
                <a16:creationId xmlns:a16="http://schemas.microsoft.com/office/drawing/2014/main" id="{78D9CA46-8390-F876-2CB4-6A8B0A6B270E}"/>
              </a:ext>
            </a:extLst>
          </p:cNvPr>
          <p:cNvSpPr/>
          <p:nvPr/>
        </p:nvSpPr>
        <p:spPr>
          <a:xfrm>
            <a:off x="6476462" y="2821210"/>
            <a:ext cx="540686"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4" name="Rectangle 73">
            <a:extLst>
              <a:ext uri="{FF2B5EF4-FFF2-40B4-BE49-F238E27FC236}">
                <a16:creationId xmlns:a16="http://schemas.microsoft.com/office/drawing/2014/main" id="{2AB79386-048A-AF69-EA1B-C2DC9F12DDF8}"/>
              </a:ext>
            </a:extLst>
          </p:cNvPr>
          <p:cNvSpPr/>
          <p:nvPr/>
        </p:nvSpPr>
        <p:spPr>
          <a:xfrm>
            <a:off x="7195279" y="2869659"/>
            <a:ext cx="722069"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5" name="Rectangle 74">
            <a:extLst>
              <a:ext uri="{FF2B5EF4-FFF2-40B4-BE49-F238E27FC236}">
                <a16:creationId xmlns:a16="http://schemas.microsoft.com/office/drawing/2014/main" id="{8963B89E-58E5-08E0-E6B3-D66FD24F854E}"/>
              </a:ext>
            </a:extLst>
          </p:cNvPr>
          <p:cNvSpPr/>
          <p:nvPr/>
        </p:nvSpPr>
        <p:spPr>
          <a:xfrm>
            <a:off x="7938607" y="2869659"/>
            <a:ext cx="1094585" cy="1611191"/>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6" name="Rectangle 75">
            <a:extLst>
              <a:ext uri="{FF2B5EF4-FFF2-40B4-BE49-F238E27FC236}">
                <a16:creationId xmlns:a16="http://schemas.microsoft.com/office/drawing/2014/main" id="{A452825A-725A-3082-AF87-3B7F4E26A77C}"/>
              </a:ext>
            </a:extLst>
          </p:cNvPr>
          <p:cNvSpPr/>
          <p:nvPr/>
        </p:nvSpPr>
        <p:spPr>
          <a:xfrm>
            <a:off x="494676" y="3245864"/>
            <a:ext cx="8538517" cy="271694"/>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7" name="Rectangle 76">
            <a:extLst>
              <a:ext uri="{FF2B5EF4-FFF2-40B4-BE49-F238E27FC236}">
                <a16:creationId xmlns:a16="http://schemas.microsoft.com/office/drawing/2014/main" id="{E0CBFFC3-431C-06A2-CAB8-A66B340B7EBA}"/>
              </a:ext>
            </a:extLst>
          </p:cNvPr>
          <p:cNvSpPr/>
          <p:nvPr/>
        </p:nvSpPr>
        <p:spPr>
          <a:xfrm>
            <a:off x="451020" y="4157350"/>
            <a:ext cx="8538517" cy="271694"/>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664260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59">
                                            <p:txEl>
                                              <p:pRg st="0" end="0"/>
                                            </p:txEl>
                                          </p:spTgt>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57"/>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58"/>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6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63"/>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64"/>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6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61"/>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60"/>
                                        </p:tgtEl>
                                        <p:attrNameLst>
                                          <p:attrName>style.visibility</p:attrName>
                                        </p:attrNameLst>
                                      </p:cBhvr>
                                      <p:to>
                                        <p:strVal val="hidden"/>
                                      </p:to>
                                    </p:set>
                                  </p:childTnLst>
                                </p:cTn>
                              </p:par>
                              <p:par>
                                <p:cTn id="39" presetID="1" presetClass="entr" presetSubtype="0" fill="hold" grpId="0" nodeType="withEffect">
                                  <p:stCondLst>
                                    <p:cond delay="0"/>
                                  </p:stCondLst>
                                  <p:childTnLst>
                                    <p:set>
                                      <p:cBhvr>
                                        <p:cTn id="40" dur="1" fill="hold">
                                          <p:stCondLst>
                                            <p:cond delay="0"/>
                                          </p:stCondLst>
                                        </p:cTn>
                                        <p:tgtEl>
                                          <p:spTgt spid="6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62"/>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54"/>
                                        </p:tgtEl>
                                        <p:attrNameLst>
                                          <p:attrName>style.visibility</p:attrName>
                                        </p:attrNameLst>
                                      </p:cBhvr>
                                      <p:to>
                                        <p:strVal val="hidden"/>
                                      </p:to>
                                    </p:set>
                                  </p:childTnLst>
                                </p:cTn>
                              </p:par>
                              <p:par>
                                <p:cTn id="47" presetID="1" presetClass="exit" presetSubtype="0" fill="hold" grpId="0" nodeType="withEffect">
                                  <p:stCondLst>
                                    <p:cond delay="0"/>
                                  </p:stCondLst>
                                  <p:childTnLst>
                                    <p:set>
                                      <p:cBhvr>
                                        <p:cTn id="48" dur="1" fill="hold">
                                          <p:stCondLst>
                                            <p:cond delay="0"/>
                                          </p:stCondLst>
                                        </p:cTn>
                                        <p:tgtEl>
                                          <p:spTgt spid="56"/>
                                        </p:tgtEl>
                                        <p:attrNameLst>
                                          <p:attrName>style.visibility</p:attrName>
                                        </p:attrNameLst>
                                      </p:cBhvr>
                                      <p:to>
                                        <p:strVal val="hidden"/>
                                      </p:to>
                                    </p:set>
                                  </p:childTnLst>
                                </p:cTn>
                              </p:par>
                              <p:par>
                                <p:cTn id="49" presetID="1" presetClass="entr" presetSubtype="0" fill="hold" nodeType="withEffect">
                                  <p:stCondLst>
                                    <p:cond delay="0"/>
                                  </p:stCondLst>
                                  <p:childTnLst>
                                    <p:set>
                                      <p:cBhvr>
                                        <p:cTn id="50" dur="1" fill="hold">
                                          <p:stCondLst>
                                            <p:cond delay="0"/>
                                          </p:stCondLst>
                                        </p:cTn>
                                        <p:tgtEl>
                                          <p:spTgt spid="6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1" nodeType="clickEffect">
                                  <p:stCondLst>
                                    <p:cond delay="0"/>
                                  </p:stCondLst>
                                  <p:childTnLst>
                                    <p:set>
                                      <p:cBhvr>
                                        <p:cTn id="54" dur="1" fill="hold">
                                          <p:stCondLst>
                                            <p:cond delay="0"/>
                                          </p:stCondLst>
                                        </p:cTn>
                                        <p:tgtEl>
                                          <p:spTgt spid="6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0" nodeType="clickEffect">
                                  <p:stCondLst>
                                    <p:cond delay="0"/>
                                  </p:stCondLst>
                                  <p:childTnLst>
                                    <p:set>
                                      <p:cBhvr>
                                        <p:cTn id="58" dur="1" fill="hold">
                                          <p:stCondLst>
                                            <p:cond delay="0"/>
                                          </p:stCondLst>
                                        </p:cTn>
                                        <p:tgtEl>
                                          <p:spTgt spid="66"/>
                                        </p:tgtEl>
                                        <p:attrNameLst>
                                          <p:attrName>style.visibility</p:attrName>
                                        </p:attrNameLst>
                                      </p:cBhvr>
                                      <p:to>
                                        <p:strVal val="hidden"/>
                                      </p:to>
                                    </p:set>
                                  </p:childTnLst>
                                </p:cTn>
                              </p:par>
                              <p:par>
                                <p:cTn id="59" presetID="1" presetClass="entr" presetSubtype="0" fill="hold" grpId="1" nodeType="withEffect">
                                  <p:stCondLst>
                                    <p:cond delay="0"/>
                                  </p:stCondLst>
                                  <p:childTnLst>
                                    <p:set>
                                      <p:cBhvr>
                                        <p:cTn id="60" dur="1" fill="hold">
                                          <p:stCondLst>
                                            <p:cond delay="0"/>
                                          </p:stCondLst>
                                        </p:cTn>
                                        <p:tgtEl>
                                          <p:spTgt spid="67"/>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grpId="0" nodeType="clickEffect">
                                  <p:stCondLst>
                                    <p:cond delay="0"/>
                                  </p:stCondLst>
                                  <p:childTnLst>
                                    <p:set>
                                      <p:cBhvr>
                                        <p:cTn id="64" dur="1" fill="hold">
                                          <p:stCondLst>
                                            <p:cond delay="0"/>
                                          </p:stCondLst>
                                        </p:cTn>
                                        <p:tgtEl>
                                          <p:spTgt spid="67"/>
                                        </p:tgtEl>
                                        <p:attrNameLst>
                                          <p:attrName>style.visibility</p:attrName>
                                        </p:attrNameLst>
                                      </p:cBhvr>
                                      <p:to>
                                        <p:strVal val="hidden"/>
                                      </p:to>
                                    </p:set>
                                  </p:childTnLst>
                                </p:cTn>
                              </p:par>
                              <p:par>
                                <p:cTn id="65" presetID="1" presetClass="entr" presetSubtype="0" fill="hold" grpId="1" nodeType="withEffect">
                                  <p:stCondLst>
                                    <p:cond delay="0"/>
                                  </p:stCondLst>
                                  <p:childTnLst>
                                    <p:set>
                                      <p:cBhvr>
                                        <p:cTn id="66" dur="1" fill="hold">
                                          <p:stCondLst>
                                            <p:cond delay="0"/>
                                          </p:stCondLst>
                                        </p:cTn>
                                        <p:tgtEl>
                                          <p:spTgt spid="6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0" nodeType="clickEffect">
                                  <p:stCondLst>
                                    <p:cond delay="0"/>
                                  </p:stCondLst>
                                  <p:childTnLst>
                                    <p:set>
                                      <p:cBhvr>
                                        <p:cTn id="70" dur="1" fill="hold">
                                          <p:stCondLst>
                                            <p:cond delay="0"/>
                                          </p:stCondLst>
                                        </p:cTn>
                                        <p:tgtEl>
                                          <p:spTgt spid="68"/>
                                        </p:tgtEl>
                                        <p:attrNameLst>
                                          <p:attrName>style.visibility</p:attrName>
                                        </p:attrNameLst>
                                      </p:cBhvr>
                                      <p:to>
                                        <p:strVal val="hidden"/>
                                      </p:to>
                                    </p:set>
                                  </p:childTnLst>
                                </p:cTn>
                              </p:par>
                              <p:par>
                                <p:cTn id="71" presetID="1" presetClass="entr" presetSubtype="0" fill="hold" grpId="1" nodeType="withEffect">
                                  <p:stCondLst>
                                    <p:cond delay="0"/>
                                  </p:stCondLst>
                                  <p:childTnLst>
                                    <p:set>
                                      <p:cBhvr>
                                        <p:cTn id="72" dur="1" fill="hold">
                                          <p:stCondLst>
                                            <p:cond delay="0"/>
                                          </p:stCondLst>
                                        </p:cTn>
                                        <p:tgtEl>
                                          <p:spTgt spid="69"/>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0" nodeType="clickEffect">
                                  <p:stCondLst>
                                    <p:cond delay="0"/>
                                  </p:stCondLst>
                                  <p:childTnLst>
                                    <p:set>
                                      <p:cBhvr>
                                        <p:cTn id="76" dur="1" fill="hold">
                                          <p:stCondLst>
                                            <p:cond delay="0"/>
                                          </p:stCondLst>
                                        </p:cTn>
                                        <p:tgtEl>
                                          <p:spTgt spid="69"/>
                                        </p:tgtEl>
                                        <p:attrNameLst>
                                          <p:attrName>style.visibility</p:attrName>
                                        </p:attrNameLst>
                                      </p:cBhvr>
                                      <p:to>
                                        <p:strVal val="hidden"/>
                                      </p:to>
                                    </p:set>
                                  </p:childTnLst>
                                </p:cTn>
                              </p:par>
                              <p:par>
                                <p:cTn id="77" presetID="1" presetClass="entr" presetSubtype="0" fill="hold" grpId="1" nodeType="withEffect">
                                  <p:stCondLst>
                                    <p:cond delay="0"/>
                                  </p:stCondLst>
                                  <p:childTnLst>
                                    <p:set>
                                      <p:cBhvr>
                                        <p:cTn id="78" dur="1" fill="hold">
                                          <p:stCondLst>
                                            <p:cond delay="0"/>
                                          </p:stCondLst>
                                        </p:cTn>
                                        <p:tgtEl>
                                          <p:spTgt spid="7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xit" presetSubtype="0" fill="hold" grpId="0" nodeType="clickEffect">
                                  <p:stCondLst>
                                    <p:cond delay="0"/>
                                  </p:stCondLst>
                                  <p:childTnLst>
                                    <p:set>
                                      <p:cBhvr>
                                        <p:cTn id="82" dur="1" fill="hold">
                                          <p:stCondLst>
                                            <p:cond delay="0"/>
                                          </p:stCondLst>
                                        </p:cTn>
                                        <p:tgtEl>
                                          <p:spTgt spid="70"/>
                                        </p:tgtEl>
                                        <p:attrNameLst>
                                          <p:attrName>style.visibility</p:attrName>
                                        </p:attrNameLst>
                                      </p:cBhvr>
                                      <p:to>
                                        <p:strVal val="hidden"/>
                                      </p:to>
                                    </p:set>
                                  </p:childTnLst>
                                </p:cTn>
                              </p:par>
                              <p:par>
                                <p:cTn id="83" presetID="1" presetClass="entr" presetSubtype="0" fill="hold" grpId="1" nodeType="withEffect">
                                  <p:stCondLst>
                                    <p:cond delay="0"/>
                                  </p:stCondLst>
                                  <p:childTnLst>
                                    <p:set>
                                      <p:cBhvr>
                                        <p:cTn id="84" dur="1" fill="hold">
                                          <p:stCondLst>
                                            <p:cond delay="0"/>
                                          </p:stCondLst>
                                        </p:cTn>
                                        <p:tgtEl>
                                          <p:spTgt spid="71"/>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xit" presetSubtype="0" fill="hold" grpId="0" nodeType="clickEffect">
                                  <p:stCondLst>
                                    <p:cond delay="0"/>
                                  </p:stCondLst>
                                  <p:childTnLst>
                                    <p:set>
                                      <p:cBhvr>
                                        <p:cTn id="88" dur="1" fill="hold">
                                          <p:stCondLst>
                                            <p:cond delay="0"/>
                                          </p:stCondLst>
                                        </p:cTn>
                                        <p:tgtEl>
                                          <p:spTgt spid="71"/>
                                        </p:tgtEl>
                                        <p:attrNameLst>
                                          <p:attrName>style.visibility</p:attrName>
                                        </p:attrNameLst>
                                      </p:cBhvr>
                                      <p:to>
                                        <p:strVal val="hidden"/>
                                      </p:to>
                                    </p:set>
                                  </p:childTnLst>
                                </p:cTn>
                              </p:par>
                              <p:par>
                                <p:cTn id="89" presetID="1" presetClass="entr" presetSubtype="0" fill="hold" grpId="1" nodeType="withEffect">
                                  <p:stCondLst>
                                    <p:cond delay="0"/>
                                  </p:stCondLst>
                                  <p:childTnLst>
                                    <p:set>
                                      <p:cBhvr>
                                        <p:cTn id="90" dur="1" fill="hold">
                                          <p:stCondLst>
                                            <p:cond delay="0"/>
                                          </p:stCondLst>
                                        </p:cTn>
                                        <p:tgtEl>
                                          <p:spTgt spid="72"/>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xit" presetSubtype="0" fill="hold" grpId="0" nodeType="clickEffect">
                                  <p:stCondLst>
                                    <p:cond delay="0"/>
                                  </p:stCondLst>
                                  <p:childTnLst>
                                    <p:set>
                                      <p:cBhvr>
                                        <p:cTn id="94" dur="1" fill="hold">
                                          <p:stCondLst>
                                            <p:cond delay="0"/>
                                          </p:stCondLst>
                                        </p:cTn>
                                        <p:tgtEl>
                                          <p:spTgt spid="72"/>
                                        </p:tgtEl>
                                        <p:attrNameLst>
                                          <p:attrName>style.visibility</p:attrName>
                                        </p:attrNameLst>
                                      </p:cBhvr>
                                      <p:to>
                                        <p:strVal val="hidden"/>
                                      </p:to>
                                    </p:set>
                                  </p:childTnLst>
                                </p:cTn>
                              </p:par>
                              <p:par>
                                <p:cTn id="95" presetID="1" presetClass="entr" presetSubtype="0" fill="hold" grpId="1" nodeType="withEffect">
                                  <p:stCondLst>
                                    <p:cond delay="0"/>
                                  </p:stCondLst>
                                  <p:childTnLst>
                                    <p:set>
                                      <p:cBhvr>
                                        <p:cTn id="96" dur="1" fill="hold">
                                          <p:stCondLst>
                                            <p:cond delay="0"/>
                                          </p:stCondLst>
                                        </p:cTn>
                                        <p:tgtEl>
                                          <p:spTgt spid="73"/>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xit" presetSubtype="0" fill="hold" grpId="0" nodeType="clickEffect">
                                  <p:stCondLst>
                                    <p:cond delay="0"/>
                                  </p:stCondLst>
                                  <p:childTnLst>
                                    <p:set>
                                      <p:cBhvr>
                                        <p:cTn id="100" dur="1" fill="hold">
                                          <p:stCondLst>
                                            <p:cond delay="0"/>
                                          </p:stCondLst>
                                        </p:cTn>
                                        <p:tgtEl>
                                          <p:spTgt spid="73"/>
                                        </p:tgtEl>
                                        <p:attrNameLst>
                                          <p:attrName>style.visibility</p:attrName>
                                        </p:attrNameLst>
                                      </p:cBhvr>
                                      <p:to>
                                        <p:strVal val="hidden"/>
                                      </p:to>
                                    </p:set>
                                  </p:childTnLst>
                                </p:cTn>
                              </p:par>
                              <p:par>
                                <p:cTn id="101" presetID="1" presetClass="entr" presetSubtype="0" fill="hold" grpId="1" nodeType="withEffect">
                                  <p:stCondLst>
                                    <p:cond delay="0"/>
                                  </p:stCondLst>
                                  <p:childTnLst>
                                    <p:set>
                                      <p:cBhvr>
                                        <p:cTn id="102" dur="1" fill="hold">
                                          <p:stCondLst>
                                            <p:cond delay="0"/>
                                          </p:stCondLst>
                                        </p:cTn>
                                        <p:tgtEl>
                                          <p:spTgt spid="74"/>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xit" presetSubtype="0" fill="hold" grpId="0" nodeType="clickEffect">
                                  <p:stCondLst>
                                    <p:cond delay="0"/>
                                  </p:stCondLst>
                                  <p:childTnLst>
                                    <p:set>
                                      <p:cBhvr>
                                        <p:cTn id="106" dur="1" fill="hold">
                                          <p:stCondLst>
                                            <p:cond delay="0"/>
                                          </p:stCondLst>
                                        </p:cTn>
                                        <p:tgtEl>
                                          <p:spTgt spid="74"/>
                                        </p:tgtEl>
                                        <p:attrNameLst>
                                          <p:attrName>style.visibility</p:attrName>
                                        </p:attrNameLst>
                                      </p:cBhvr>
                                      <p:to>
                                        <p:strVal val="hidden"/>
                                      </p:to>
                                    </p:set>
                                  </p:childTnLst>
                                </p:cTn>
                              </p:par>
                              <p:par>
                                <p:cTn id="107" presetID="1" presetClass="entr" presetSubtype="0" fill="hold" grpId="1" nodeType="withEffect">
                                  <p:stCondLst>
                                    <p:cond delay="0"/>
                                  </p:stCondLst>
                                  <p:childTnLst>
                                    <p:set>
                                      <p:cBhvr>
                                        <p:cTn id="108" dur="1" fill="hold">
                                          <p:stCondLst>
                                            <p:cond delay="0"/>
                                          </p:stCondLst>
                                        </p:cTn>
                                        <p:tgtEl>
                                          <p:spTgt spid="75"/>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xit" presetSubtype="0" fill="hold" grpId="0" nodeType="clickEffect">
                                  <p:stCondLst>
                                    <p:cond delay="0"/>
                                  </p:stCondLst>
                                  <p:childTnLst>
                                    <p:set>
                                      <p:cBhvr>
                                        <p:cTn id="112" dur="1" fill="hold">
                                          <p:stCondLst>
                                            <p:cond delay="0"/>
                                          </p:stCondLst>
                                        </p:cTn>
                                        <p:tgtEl>
                                          <p:spTgt spid="75"/>
                                        </p:tgtEl>
                                        <p:attrNameLst>
                                          <p:attrName>style.visibility</p:attrName>
                                        </p:attrNameLst>
                                      </p:cBhvr>
                                      <p:to>
                                        <p:strVal val="hidden"/>
                                      </p:to>
                                    </p:set>
                                  </p:childTnLst>
                                </p:cTn>
                              </p:par>
                              <p:par>
                                <p:cTn id="113" presetID="1" presetClass="entr" presetSubtype="0" fill="hold" grpId="1" nodeType="withEffect">
                                  <p:stCondLst>
                                    <p:cond delay="0"/>
                                  </p:stCondLst>
                                  <p:childTnLst>
                                    <p:set>
                                      <p:cBhvr>
                                        <p:cTn id="114" dur="1" fill="hold">
                                          <p:stCondLst>
                                            <p:cond delay="0"/>
                                          </p:stCondLst>
                                        </p:cTn>
                                        <p:tgtEl>
                                          <p:spTgt spid="76"/>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xit" presetSubtype="0" fill="hold" grpId="0" nodeType="clickEffect">
                                  <p:stCondLst>
                                    <p:cond delay="0"/>
                                  </p:stCondLst>
                                  <p:childTnLst>
                                    <p:set>
                                      <p:cBhvr>
                                        <p:cTn id="118" dur="1" fill="hold">
                                          <p:stCondLst>
                                            <p:cond delay="0"/>
                                          </p:stCondLst>
                                        </p:cTn>
                                        <p:tgtEl>
                                          <p:spTgt spid="76"/>
                                        </p:tgtEl>
                                        <p:attrNameLst>
                                          <p:attrName>style.visibility</p:attrName>
                                        </p:attrNameLst>
                                      </p:cBhvr>
                                      <p:to>
                                        <p:strVal val="hidden"/>
                                      </p:to>
                                    </p:set>
                                  </p:childTnLst>
                                </p:cTn>
                              </p:par>
                              <p:par>
                                <p:cTn id="119" presetID="1" presetClass="entr" presetSubtype="0" fill="hold" grpId="1" nodeType="withEffect">
                                  <p:stCondLst>
                                    <p:cond delay="0"/>
                                  </p:stCondLst>
                                  <p:childTnLst>
                                    <p:set>
                                      <p:cBhvr>
                                        <p:cTn id="120" dur="1" fill="hold">
                                          <p:stCondLst>
                                            <p:cond delay="0"/>
                                          </p:stCondLst>
                                        </p:cTn>
                                        <p:tgtEl>
                                          <p:spTgt spid="77"/>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xit" presetSubtype="0" fill="hold" grpId="0" nodeType="clickEffect">
                                  <p:stCondLst>
                                    <p:cond delay="0"/>
                                  </p:stCondLst>
                                  <p:childTnLst>
                                    <p:set>
                                      <p:cBhvr>
                                        <p:cTn id="124" dur="1" fill="hold">
                                          <p:stCondLst>
                                            <p:cond delay="0"/>
                                          </p:stCondLst>
                                        </p:cTn>
                                        <p:tgtEl>
                                          <p:spTgt spid="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9" grpId="0" build="allAtOnce"/>
      <p:bldP spid="59" grpId="1" build="allAtOnce"/>
      <p:bldP spid="61" grpId="0"/>
      <p:bldP spid="61" grpId="1"/>
      <p:bldP spid="62" grpId="0" animBg="1"/>
      <p:bldP spid="62" grpId="1" animBg="1"/>
      <p:bldP spid="63" grpId="0"/>
      <p:bldP spid="63" grpId="1"/>
      <p:bldP spid="66" grpId="0" animBg="1"/>
      <p:bldP spid="66" grpId="1" animBg="1"/>
      <p:bldP spid="67" grpId="0" animBg="1"/>
      <p:bldP spid="67" grpId="1" animBg="1"/>
      <p:bldP spid="68" grpId="0" animBg="1"/>
      <p:bldP spid="68" grpId="1" animBg="1"/>
      <p:bldP spid="69" grpId="0" animBg="1"/>
      <p:bldP spid="69" grpId="1" animBg="1"/>
      <p:bldP spid="70" grpId="0" animBg="1"/>
      <p:bldP spid="70" grpId="1" animBg="1"/>
      <p:bldP spid="71" grpId="0" animBg="1"/>
      <p:bldP spid="71" grpId="1" animBg="1"/>
      <p:bldP spid="72" grpId="0" animBg="1"/>
      <p:bldP spid="72" grpId="1" animBg="1"/>
      <p:bldP spid="73" grpId="0" animBg="1"/>
      <p:bldP spid="73" grpId="1" animBg="1"/>
      <p:bldP spid="74" grpId="0" animBg="1"/>
      <p:bldP spid="74" grpId="1" animBg="1"/>
      <p:bldP spid="75" grpId="0" animBg="1"/>
      <p:bldP spid="75" grpId="1" animBg="1"/>
      <p:bldP spid="76" grpId="0" animBg="1"/>
      <p:bldP spid="76" grpId="1" animBg="1"/>
      <p:bldP spid="77" grpId="0" animBg="1"/>
      <p:bldP spid="77"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030E96F-5DC9-5B41-5480-68762CBBE8A9}"/>
              </a:ext>
            </a:extLst>
          </p:cNvPr>
          <p:cNvSpPr txBox="1">
            <a:spLocks/>
          </p:cNvSpPr>
          <p:nvPr/>
        </p:nvSpPr>
        <p:spPr>
          <a:xfrm>
            <a:off x="390905" y="1415246"/>
            <a:ext cx="8366760" cy="1463040"/>
          </a:xfrm>
          <a:prstGeom prst="rect">
            <a:avLst/>
          </a:prstGeom>
        </p:spPr>
        <p:txBody>
          <a:bodyPr vert="horz" lIns="91440" tIns="45720" rIns="91440" bIns="45720" rtlCol="0" anchor="b">
            <a:normAutofit fontScale="92500" lnSpcReduction="20000"/>
          </a:bodyPr>
          <a:lstStyle>
            <a:lvl1pPr algn="l" defTabSz="914175" rtl="0" eaLnBrk="1" latinLnBrk="0" hangingPunct="1">
              <a:lnSpc>
                <a:spcPct val="90000"/>
              </a:lnSpc>
              <a:spcBef>
                <a:spcPct val="0"/>
              </a:spcBef>
              <a:buNone/>
              <a:defRPr sz="6000" kern="1200">
                <a:solidFill>
                  <a:schemeClr val="tx1"/>
                </a:solidFill>
                <a:latin typeface="+mj-lt"/>
                <a:ea typeface="+mj-ea"/>
                <a:cs typeface="+mj-cs"/>
              </a:defRPr>
            </a:lvl1pPr>
          </a:lstStyle>
          <a:p>
            <a:r>
              <a:rPr lang="en-US"/>
              <a:t>How do I know what Build my dataset is in?</a:t>
            </a:r>
            <a:endParaRPr lang="en-US" dirty="0"/>
          </a:p>
        </p:txBody>
      </p:sp>
      <p:pic>
        <p:nvPicPr>
          <p:cNvPr id="4" name="Picture 3" descr="A black background with colorful text&#10;&#10;AI-generated content may be incorrect.">
            <a:extLst>
              <a:ext uri="{FF2B5EF4-FFF2-40B4-BE49-F238E27FC236}">
                <a16:creationId xmlns:a16="http://schemas.microsoft.com/office/drawing/2014/main" id="{44370F5E-1A82-DE8B-0C9D-3F3E1A016B90}"/>
              </a:ext>
            </a:extLst>
          </p:cNvPr>
          <p:cNvPicPr>
            <a:picLocks noChangeAspect="1"/>
          </p:cNvPicPr>
          <p:nvPr/>
        </p:nvPicPr>
        <p:blipFill>
          <a:blip r:embed="rId2"/>
          <a:srcRect b="11737"/>
          <a:stretch>
            <a:fillRect/>
          </a:stretch>
        </p:blipFill>
        <p:spPr>
          <a:xfrm>
            <a:off x="205344" y="3429000"/>
            <a:ext cx="8733311" cy="1552670"/>
          </a:xfrm>
          <a:prstGeom prst="rect">
            <a:avLst/>
          </a:prstGeom>
        </p:spPr>
      </p:pic>
      <p:sp>
        <p:nvSpPr>
          <p:cNvPr id="5" name="Rectangle 4">
            <a:extLst>
              <a:ext uri="{FF2B5EF4-FFF2-40B4-BE49-F238E27FC236}">
                <a16:creationId xmlns:a16="http://schemas.microsoft.com/office/drawing/2014/main" id="{288E68C3-287A-FCD3-7509-AAD5B7BE662A}"/>
              </a:ext>
            </a:extLst>
          </p:cNvPr>
          <p:cNvSpPr/>
          <p:nvPr/>
        </p:nvSpPr>
        <p:spPr>
          <a:xfrm>
            <a:off x="205344" y="3350895"/>
            <a:ext cx="3178685" cy="1708880"/>
          </a:xfrm>
          <a:prstGeom prst="rect">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15725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293B2E2-B64F-4D2B-2081-D018E52D6A5F}"/>
              </a:ext>
            </a:extLst>
          </p:cNvPr>
          <p:cNvSpPr txBox="1">
            <a:spLocks/>
          </p:cNvSpPr>
          <p:nvPr/>
        </p:nvSpPr>
        <p:spPr>
          <a:xfrm>
            <a:off x="390906" y="978408"/>
            <a:ext cx="8366760" cy="1463040"/>
          </a:xfrm>
          <a:prstGeom prst="rect">
            <a:avLst/>
          </a:prstGeom>
        </p:spPr>
        <p:txBody>
          <a:bodyPr vert="horz" lIns="91440" tIns="45720" rIns="91440" bIns="45720" rtlCol="0" anchor="b">
            <a:normAutofit fontScale="92500" lnSpcReduction="20000"/>
          </a:bodyPr>
          <a:lstStyle>
            <a:lvl1pPr algn="l" defTabSz="914175" rtl="0" eaLnBrk="1" latinLnBrk="0" hangingPunct="1">
              <a:lnSpc>
                <a:spcPct val="90000"/>
              </a:lnSpc>
              <a:spcBef>
                <a:spcPct val="0"/>
              </a:spcBef>
              <a:buNone/>
              <a:defRPr sz="6000" kern="1200">
                <a:solidFill>
                  <a:schemeClr val="tx1"/>
                </a:solidFill>
                <a:latin typeface="+mj-lt"/>
                <a:ea typeface="+mj-ea"/>
                <a:cs typeface="+mj-cs"/>
              </a:defRPr>
            </a:lvl1pPr>
          </a:lstStyle>
          <a:p>
            <a:r>
              <a:rPr lang="en-US"/>
              <a:t>How do I know what Build my dataset is in?</a:t>
            </a:r>
            <a:endParaRPr lang="en-US" dirty="0"/>
          </a:p>
        </p:txBody>
      </p:sp>
      <p:pic>
        <p:nvPicPr>
          <p:cNvPr id="4" name="Picture 3" descr="A screenshot of a computer&#10;&#10;AI-generated content may be incorrect.">
            <a:extLst>
              <a:ext uri="{FF2B5EF4-FFF2-40B4-BE49-F238E27FC236}">
                <a16:creationId xmlns:a16="http://schemas.microsoft.com/office/drawing/2014/main" id="{CBC6CEBF-3B62-509A-9B2E-480F29F6635E}"/>
              </a:ext>
            </a:extLst>
          </p:cNvPr>
          <p:cNvPicPr>
            <a:picLocks noChangeAspect="1"/>
          </p:cNvPicPr>
          <p:nvPr/>
        </p:nvPicPr>
        <p:blipFill>
          <a:blip r:embed="rId2"/>
          <a:stretch>
            <a:fillRect/>
          </a:stretch>
        </p:blipFill>
        <p:spPr>
          <a:xfrm>
            <a:off x="1811163" y="2450819"/>
            <a:ext cx="5521674" cy="3931468"/>
          </a:xfrm>
          <a:prstGeom prst="rect">
            <a:avLst/>
          </a:prstGeom>
        </p:spPr>
      </p:pic>
      <p:sp>
        <p:nvSpPr>
          <p:cNvPr id="5" name="TextBox 4">
            <a:extLst>
              <a:ext uri="{FF2B5EF4-FFF2-40B4-BE49-F238E27FC236}">
                <a16:creationId xmlns:a16="http://schemas.microsoft.com/office/drawing/2014/main" id="{AF9DDC29-C74A-46CB-C39C-7914C57BBB1D}"/>
              </a:ext>
            </a:extLst>
          </p:cNvPr>
          <p:cNvSpPr txBox="1"/>
          <p:nvPr/>
        </p:nvSpPr>
        <p:spPr>
          <a:xfrm>
            <a:off x="7431374" y="3429001"/>
            <a:ext cx="1556836" cy="646331"/>
          </a:xfrm>
          <a:prstGeom prst="rect">
            <a:avLst/>
          </a:prstGeom>
          <a:noFill/>
        </p:spPr>
        <p:txBody>
          <a:bodyPr wrap="none" rtlCol="0">
            <a:spAutoFit/>
          </a:bodyPr>
          <a:lstStyle/>
          <a:p>
            <a:r>
              <a:rPr lang="en-US" sz="3600" dirty="0">
                <a:hlinkClick r:id="rId3"/>
              </a:rPr>
              <a:t>dbSNP</a:t>
            </a:r>
            <a:endParaRPr lang="en-US" sz="3600" dirty="0"/>
          </a:p>
        </p:txBody>
      </p:sp>
    </p:spTree>
    <p:extLst>
      <p:ext uri="{BB962C8B-B14F-4D97-AF65-F5344CB8AC3E}">
        <p14:creationId xmlns:p14="http://schemas.microsoft.com/office/powerpoint/2010/main" val="3949905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0FCFCE4-587F-21E9-1DE5-91F4EC2C9AB5}"/>
              </a:ext>
            </a:extLst>
          </p:cNvPr>
          <p:cNvSpPr>
            <a:spLocks noGrp="1"/>
          </p:cNvSpPr>
          <p:nvPr>
            <p:ph type="title"/>
          </p:nvPr>
        </p:nvSpPr>
        <p:spPr>
          <a:xfrm>
            <a:off x="302291" y="1110756"/>
            <a:ext cx="8366760" cy="1463040"/>
          </a:xfrm>
        </p:spPr>
        <p:txBody>
          <a:bodyPr/>
          <a:lstStyle/>
          <a:p>
            <a:r>
              <a:rPr lang="en-CA"/>
              <a:t>What is </a:t>
            </a:r>
            <a:r>
              <a:rPr lang="en-CA" err="1"/>
              <a:t>liftover</a:t>
            </a:r>
            <a:r>
              <a:rPr lang="en-CA"/>
              <a:t>?</a:t>
            </a:r>
          </a:p>
        </p:txBody>
      </p:sp>
      <p:pic>
        <p:nvPicPr>
          <p:cNvPr id="4" name="Picture 2" descr="alternate text">
            <a:extLst>
              <a:ext uri="{FF2B5EF4-FFF2-40B4-BE49-F238E27FC236}">
                <a16:creationId xmlns:a16="http://schemas.microsoft.com/office/drawing/2014/main" id="{F0467147-FF19-8E5D-C5B8-8EAFC8E2E2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7720" y="2452638"/>
            <a:ext cx="8548559" cy="324912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A40415E-D51C-367E-0970-74204C1E24A1}"/>
              </a:ext>
            </a:extLst>
          </p:cNvPr>
          <p:cNvSpPr txBox="1"/>
          <p:nvPr/>
        </p:nvSpPr>
        <p:spPr>
          <a:xfrm>
            <a:off x="7944445" y="5701759"/>
            <a:ext cx="948016" cy="300082"/>
          </a:xfrm>
          <a:prstGeom prst="rect">
            <a:avLst/>
          </a:prstGeom>
          <a:noFill/>
        </p:spPr>
        <p:txBody>
          <a:bodyPr wrap="none" rtlCol="0">
            <a:spAutoFit/>
          </a:bodyPr>
          <a:lstStyle/>
          <a:p>
            <a:r>
              <a:rPr lang="en-CA" sz="1350" err="1"/>
              <a:t>CrossMap</a:t>
            </a:r>
            <a:endParaRPr lang="en-CA" sz="1350"/>
          </a:p>
        </p:txBody>
      </p:sp>
    </p:spTree>
    <p:extLst>
      <p:ext uri="{BB962C8B-B14F-4D97-AF65-F5344CB8AC3E}">
        <p14:creationId xmlns:p14="http://schemas.microsoft.com/office/powerpoint/2010/main" val="2855089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7750C59-767C-8333-C7D1-658333F18E28}"/>
              </a:ext>
            </a:extLst>
          </p:cNvPr>
          <p:cNvSpPr>
            <a:spLocks noGrp="1"/>
          </p:cNvSpPr>
          <p:nvPr>
            <p:ph type="title"/>
          </p:nvPr>
        </p:nvSpPr>
        <p:spPr>
          <a:xfrm>
            <a:off x="388619" y="1123621"/>
            <a:ext cx="8366760" cy="1463040"/>
          </a:xfrm>
        </p:spPr>
        <p:txBody>
          <a:bodyPr>
            <a:normAutofit fontScale="90000"/>
          </a:bodyPr>
          <a:lstStyle/>
          <a:p>
            <a:r>
              <a:rPr lang="en-CA" dirty="0"/>
              <a:t>What do we mean by reference allele?</a:t>
            </a:r>
          </a:p>
        </p:txBody>
      </p:sp>
      <p:pic>
        <p:nvPicPr>
          <p:cNvPr id="4" name="Picture 4" descr="Gene vs Allele: Key Genetic Concepts Simplified">
            <a:extLst>
              <a:ext uri="{FF2B5EF4-FFF2-40B4-BE49-F238E27FC236}">
                <a16:creationId xmlns:a16="http://schemas.microsoft.com/office/drawing/2014/main" id="{7260CE09-6C0A-98EA-D939-CF4E977373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7367" y="2586661"/>
            <a:ext cx="5549265" cy="354208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87B2092-4F2F-2EFF-6DE9-0592B6638552}"/>
              </a:ext>
            </a:extLst>
          </p:cNvPr>
          <p:cNvSpPr txBox="1"/>
          <p:nvPr/>
        </p:nvSpPr>
        <p:spPr>
          <a:xfrm>
            <a:off x="5726876" y="6128745"/>
            <a:ext cx="3614066" cy="300082"/>
          </a:xfrm>
          <a:prstGeom prst="rect">
            <a:avLst/>
          </a:prstGeom>
          <a:noFill/>
        </p:spPr>
        <p:txBody>
          <a:bodyPr wrap="none" rtlCol="0">
            <a:spAutoFit/>
          </a:bodyPr>
          <a:lstStyle/>
          <a:p>
            <a:r>
              <a:rPr lang="en-CA" sz="1350"/>
              <a:t>https://</a:t>
            </a:r>
            <a:r>
              <a:rPr lang="en-CA" sz="1350" err="1"/>
              <a:t>geneticeducation.co.in</a:t>
            </a:r>
            <a:r>
              <a:rPr lang="en-CA" sz="1350"/>
              <a:t>/gene-vs-allele/</a:t>
            </a:r>
          </a:p>
        </p:txBody>
      </p:sp>
    </p:spTree>
    <p:extLst>
      <p:ext uri="{BB962C8B-B14F-4D97-AF65-F5344CB8AC3E}">
        <p14:creationId xmlns:p14="http://schemas.microsoft.com/office/powerpoint/2010/main" val="3401316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900DF18-8770-EFC9-B245-5D7D547CE6D2}"/>
              </a:ext>
            </a:extLst>
          </p:cNvPr>
          <p:cNvSpPr>
            <a:spLocks noGrp="1"/>
          </p:cNvSpPr>
          <p:nvPr>
            <p:ph type="title"/>
          </p:nvPr>
        </p:nvSpPr>
        <p:spPr>
          <a:xfrm>
            <a:off x="388620" y="1327324"/>
            <a:ext cx="8366760" cy="1463040"/>
          </a:xfrm>
        </p:spPr>
        <p:txBody>
          <a:bodyPr>
            <a:normAutofit fontScale="90000"/>
          </a:bodyPr>
          <a:lstStyle/>
          <a:p>
            <a:r>
              <a:rPr lang="en-CA" dirty="0"/>
              <a:t>What is Minor Allele Frequency?</a:t>
            </a:r>
          </a:p>
        </p:txBody>
      </p:sp>
      <p:pic>
        <p:nvPicPr>
          <p:cNvPr id="4" name="Picture 3" descr="A diagram of a number of letters and numbers&#10;&#10;Description automatically generated">
            <a:extLst>
              <a:ext uri="{FF2B5EF4-FFF2-40B4-BE49-F238E27FC236}">
                <a16:creationId xmlns:a16="http://schemas.microsoft.com/office/drawing/2014/main" id="{15AE10C1-C98F-F798-F41E-67D1E2FB0449}"/>
              </a:ext>
            </a:extLst>
          </p:cNvPr>
          <p:cNvPicPr>
            <a:picLocks noChangeAspect="1"/>
          </p:cNvPicPr>
          <p:nvPr/>
        </p:nvPicPr>
        <p:blipFill>
          <a:blip r:embed="rId2"/>
          <a:stretch>
            <a:fillRect/>
          </a:stretch>
        </p:blipFill>
        <p:spPr>
          <a:xfrm>
            <a:off x="1657350" y="2704097"/>
            <a:ext cx="5829300" cy="3886200"/>
          </a:xfrm>
          <a:prstGeom prst="rect">
            <a:avLst/>
          </a:prstGeom>
        </p:spPr>
      </p:pic>
    </p:spTree>
    <p:extLst>
      <p:ext uri="{BB962C8B-B14F-4D97-AF65-F5344CB8AC3E}">
        <p14:creationId xmlns:p14="http://schemas.microsoft.com/office/powerpoint/2010/main" val="1955436318"/>
      </p:ext>
    </p:extLst>
  </p:cSld>
  <p:clrMapOvr>
    <a:masterClrMapping/>
  </p:clrMapOvr>
</p:sld>
</file>

<file path=ppt/theme/theme1.xml><?xml version="1.0" encoding="utf-8"?>
<a:theme xmlns:a="http://schemas.openxmlformats.org/drawingml/2006/main" name="Thème Office">
  <a:themeElements>
    <a:clrScheme name="Bleu vert">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Thèm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8926</TotalTime>
  <Words>515</Words>
  <Application>Microsoft Macintosh PowerPoint</Application>
  <PresentationFormat>On-screen Show (4:3)</PresentationFormat>
  <Paragraphs>56</Paragraphs>
  <Slides>14</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Bierstadt</vt:lpstr>
      <vt:lpstr>Calibri</vt:lpstr>
      <vt:lpstr>Calibri Light</vt:lpstr>
      <vt:lpstr>Open Sans Light</vt:lpstr>
      <vt:lpstr>Thème Office</vt:lpstr>
      <vt:lpstr>PowerPoint Presentation</vt:lpstr>
      <vt:lpstr>What is Genome Build?</vt:lpstr>
      <vt:lpstr>What is a Genome Build?</vt:lpstr>
      <vt:lpstr>Variant Calling Format</vt:lpstr>
      <vt:lpstr>PowerPoint Presentation</vt:lpstr>
      <vt:lpstr>PowerPoint Presentation</vt:lpstr>
      <vt:lpstr>What is liftover?</vt:lpstr>
      <vt:lpstr>What do we mean by reference allele?</vt:lpstr>
      <vt:lpstr>What is Minor Allele Frequency?</vt:lpstr>
      <vt:lpstr>Hardy-Weinberg Equilibrium</vt:lpstr>
      <vt:lpstr>Principal Component Analysis (PCA)</vt:lpstr>
      <vt:lpstr>Genome-Wide Association Studies (GWAS)</vt:lpstr>
      <vt:lpstr>Manhattan Plots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Rachade Hmamouchi</dc:creator>
  <cp:lastModifiedBy>Benjamin Kaufman</cp:lastModifiedBy>
  <cp:revision>43</cp:revision>
  <dcterms:created xsi:type="dcterms:W3CDTF">2019-07-29T14:54:16Z</dcterms:created>
  <dcterms:modified xsi:type="dcterms:W3CDTF">2025-08-05T21:26:28Z</dcterms:modified>
</cp:coreProperties>
</file>

<file path=docProps/thumbnail.jpeg>
</file>